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s/comment1.xml" ContentType="application/vnd.openxmlformats-officedocument.presentationml.comments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notesSlides/notesSlide1.xml" ContentType="application/vnd.openxmlformats-officedocument.presentationml.notesSlide+xml"/>
  <Override PartName="/ppt/media/image35.jpeg" ContentType="image/jpeg"/>
  <Override PartName="/ppt/media/image36.jpeg" ContentType="image/jpeg"/>
  <Override PartName="/ppt/notesSlides/notesSlide2.xml" ContentType="application/vnd.openxmlformats-officedocument.presentationml.notesSlide+xml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notesSlides/notesSlide3.xml" ContentType="application/vnd.openxmlformats-officedocument.presentationml.notesSlide+xml"/>
  <Override PartName="/ppt/media/image41.jpeg" ContentType="image/jpeg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Microsoft Office 用户" initials="MO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comments" Target="comments/comment1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19-12-23T14:50:36.74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在此处，先不深入讨论矩阵的行，列操作，先让大家了解矩阵是如何由线性方程组产生地，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Shape 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P(AB)=P(A)P(B)</a:t>
            </a:r>
            <a:r>
              <a:t>和</a:t>
            </a:r>
            <a:r>
              <a:t>A,B</a:t>
            </a:r>
            <a:r>
              <a:t>独立互为充要条件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第四点，反过来不一定成立，由</a:t>
            </a:r>
            <a:r>
              <a:t>E(XY)=E(X)E(Y)</a:t>
            </a:r>
            <a:r>
              <a:t>只能推导出</a:t>
            </a:r>
            <a:r>
              <a:t>X,Y</a:t>
            </a:r>
            <a:r>
              <a:t>不相关（线性）</a:t>
            </a:r>
          </a:p>
          <a:p>
            <a:pPr/>
            <a:r>
              <a:t>另外，当</a:t>
            </a:r>
            <a:r>
              <a:t>X,Y</a:t>
            </a:r>
            <a:r>
              <a:t>不独立时，需按期望的定义计算</a:t>
            </a:r>
            <a:r>
              <a:t>E(XY)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9" name="Shape 5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18</a:t>
            </a:r>
            <a:r>
              <a:t>世纪的东普鲁士的哥尼斯堡城，有七座桥把两个小岛和河岸连接在一起，一位徒步旅游者可否不重不漏地走完这七座桥最后再回到出发点？</a:t>
            </a:r>
          </a:p>
          <a:p>
            <a:pPr/>
            <a:r>
              <a:t>等价于一笔画问题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6.jpeg"/><Relationship Id="rId4" Type="http://schemas.openxmlformats.org/officeDocument/2006/relationships/image" Target="../media/image2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gif"/><Relationship Id="rId4" Type="http://schemas.openxmlformats.org/officeDocument/2006/relationships/image" Target="../media/image30.jpeg"/><Relationship Id="rId5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34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15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1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1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41.jpe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23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>
            <p:ph type="ctrTitle"/>
          </p:nvPr>
        </p:nvSpPr>
        <p:spPr>
          <a:xfrm>
            <a:off x="1348629" y="1120228"/>
            <a:ext cx="2670050" cy="2387602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t>人工智能数学基础</a:t>
            </a:r>
            <a:br/>
          </a:p>
        </p:txBody>
      </p:sp>
      <p:sp>
        <p:nvSpPr>
          <p:cNvPr id="113" name="Subtitle 2"/>
          <p:cNvSpPr txBox="1"/>
          <p:nvPr>
            <p:ph type="subTitle" sz="quarter" idx="1"/>
          </p:nvPr>
        </p:nvSpPr>
        <p:spPr>
          <a:xfrm>
            <a:off x="1414425" y="4739740"/>
            <a:ext cx="3200402" cy="1655762"/>
          </a:xfrm>
          <a:prstGeom prst="rect">
            <a:avLst/>
          </a:prstGeom>
        </p:spPr>
        <p:txBody>
          <a:bodyPr/>
          <a:lstStyle/>
          <a:p>
            <a:pPr algn="l">
              <a:defRPr sz="2000"/>
            </a:pPr>
            <a:r>
              <a:t>项翔</a:t>
            </a:r>
          </a:p>
          <a:p>
            <a:pPr algn="l">
              <a:defRPr sz="2000"/>
            </a:pPr>
            <a:r>
              <a:t>开课吧人工智能学院</a:t>
            </a:r>
          </a:p>
          <a:p>
            <a:pPr algn="l">
              <a:defRPr sz="1800"/>
            </a:pPr>
            <a:r>
              <a:t>2019.</a:t>
            </a:r>
            <a:r>
              <a:t>12</a:t>
            </a:r>
          </a:p>
        </p:txBody>
      </p:sp>
      <p:pic>
        <p:nvPicPr>
          <p:cNvPr id="114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1039" y="5992"/>
            <a:ext cx="7261443" cy="6852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0</a:t>
            </a:r>
            <a:r>
              <a:t>和</a:t>
            </a:r>
            <a:r>
              <a:t>1</a:t>
            </a:r>
            <a:r>
              <a:t>如何去做运算？</a:t>
            </a:r>
          </a:p>
        </p:txBody>
      </p:sp>
      <p:sp>
        <p:nvSpPr>
          <p:cNvPr id="179" name="文本占位符 2"/>
          <p:cNvSpPr txBox="1"/>
          <p:nvPr>
            <p:ph type="body" sz="quarter" idx="1"/>
          </p:nvPr>
        </p:nvSpPr>
        <p:spPr>
          <a:xfrm>
            <a:off x="1684020" y="1689736"/>
            <a:ext cx="3185161" cy="5032376"/>
          </a:xfrm>
          <a:prstGeom prst="rect">
            <a:avLst/>
          </a:prstGeom>
        </p:spPr>
        <p:txBody>
          <a:bodyPr/>
          <a:lstStyle/>
          <a:p>
            <a:pPr/>
            <a:r>
              <a:t>二进制加减法则：</a:t>
            </a:r>
          </a:p>
          <a:p>
            <a:pPr lvl="1">
              <a:buFontTx/>
              <a:buChar char="-"/>
            </a:pPr>
            <a:r>
              <a:t>0</a:t>
            </a:r>
            <a:r>
              <a:t> </a:t>
            </a:r>
            <a:r>
              <a:t>+</a:t>
            </a:r>
            <a:r>
              <a:t> </a:t>
            </a:r>
            <a:r>
              <a:t>0</a:t>
            </a:r>
            <a:r>
              <a:t> </a:t>
            </a:r>
            <a:r>
              <a:t>=</a:t>
            </a:r>
            <a:r>
              <a:t> </a:t>
            </a:r>
            <a:r>
              <a:t>0</a:t>
            </a:r>
          </a:p>
          <a:p>
            <a:pPr lvl="1">
              <a:buFontTx/>
              <a:buChar char="-"/>
            </a:pPr>
            <a:r>
              <a:t>1</a:t>
            </a:r>
            <a:r>
              <a:t> </a:t>
            </a:r>
            <a:r>
              <a:t>+</a:t>
            </a:r>
            <a:r>
              <a:t> </a:t>
            </a:r>
            <a:r>
              <a:t>0</a:t>
            </a:r>
            <a:r>
              <a:t> </a:t>
            </a:r>
            <a:r>
              <a:t>=</a:t>
            </a:r>
            <a:r>
              <a:t> </a:t>
            </a:r>
            <a:r>
              <a:t>1</a:t>
            </a:r>
          </a:p>
          <a:p>
            <a:pPr lvl="1">
              <a:buFontTx/>
              <a:buChar char="-"/>
            </a:pPr>
            <a:r>
              <a:t>0</a:t>
            </a:r>
            <a:r>
              <a:t> </a:t>
            </a:r>
            <a:r>
              <a:t>+</a:t>
            </a:r>
            <a:r>
              <a:t> </a:t>
            </a:r>
            <a:r>
              <a:t>1</a:t>
            </a:r>
            <a:r>
              <a:t> </a:t>
            </a:r>
            <a:r>
              <a:t>=</a:t>
            </a:r>
            <a:r>
              <a:t> </a:t>
            </a:r>
            <a:r>
              <a:t>1</a:t>
            </a:r>
          </a:p>
          <a:p>
            <a:pPr lvl="1">
              <a:buFontTx/>
              <a:buChar char="-"/>
            </a:pPr>
            <a:r>
              <a:t>1</a:t>
            </a:r>
            <a:r>
              <a:t> </a:t>
            </a:r>
            <a:r>
              <a:t>+</a:t>
            </a:r>
            <a:r>
              <a:t> </a:t>
            </a:r>
            <a:r>
              <a:t>1</a:t>
            </a:r>
            <a:r>
              <a:t> </a:t>
            </a:r>
            <a:r>
              <a:t>=</a:t>
            </a:r>
            <a:r>
              <a:t> </a:t>
            </a:r>
            <a:r>
              <a:t>10</a:t>
            </a:r>
          </a:p>
          <a:p>
            <a:pPr lvl="1">
              <a:buFontTx/>
              <a:buChar char="-"/>
            </a:pPr>
            <a:r>
              <a:t>0</a:t>
            </a:r>
            <a:r>
              <a:t> </a:t>
            </a:r>
            <a:r>
              <a:t>-</a:t>
            </a:r>
            <a:r>
              <a:t> </a:t>
            </a:r>
            <a:r>
              <a:t>0</a:t>
            </a:r>
            <a:r>
              <a:t> </a:t>
            </a:r>
            <a:r>
              <a:t>=</a:t>
            </a:r>
            <a:r>
              <a:t> </a:t>
            </a:r>
            <a:r>
              <a:t>0</a:t>
            </a:r>
          </a:p>
          <a:p>
            <a:pPr lvl="1">
              <a:buFontTx/>
              <a:buChar char="-"/>
            </a:pPr>
            <a:r>
              <a:t>1</a:t>
            </a:r>
            <a:r>
              <a:t> </a:t>
            </a:r>
            <a:r>
              <a:t>-</a:t>
            </a:r>
            <a:r>
              <a:t> </a:t>
            </a:r>
            <a:r>
              <a:t>0</a:t>
            </a:r>
            <a:r>
              <a:t> </a:t>
            </a:r>
            <a:r>
              <a:t>=</a:t>
            </a:r>
            <a:r>
              <a:t> </a:t>
            </a:r>
            <a:r>
              <a:t>1</a:t>
            </a:r>
          </a:p>
          <a:p>
            <a:pPr lvl="1">
              <a:buFontTx/>
              <a:buChar char="-"/>
            </a:pPr>
            <a:r>
              <a:t>1</a:t>
            </a:r>
            <a:r>
              <a:t> </a:t>
            </a:r>
            <a:r>
              <a:t>-</a:t>
            </a:r>
            <a:r>
              <a:t> </a:t>
            </a:r>
            <a:r>
              <a:t>1</a:t>
            </a:r>
            <a:r>
              <a:t> </a:t>
            </a:r>
            <a:r>
              <a:t>=</a:t>
            </a:r>
            <a:r>
              <a:t> </a:t>
            </a:r>
            <a:r>
              <a:t>0</a:t>
            </a:r>
          </a:p>
          <a:p>
            <a:pPr lvl="1">
              <a:buFontTx/>
              <a:buChar char="-"/>
            </a:pPr>
            <a:r>
              <a:t>10</a:t>
            </a:r>
            <a:r>
              <a:t> </a:t>
            </a:r>
            <a:r>
              <a:t>-</a:t>
            </a:r>
            <a:r>
              <a:t> </a:t>
            </a:r>
            <a:r>
              <a:t>1</a:t>
            </a:r>
            <a:r>
              <a:t> </a:t>
            </a:r>
            <a:r>
              <a:t>=</a:t>
            </a:r>
            <a:r>
              <a:t> </a:t>
            </a:r>
            <a:r>
              <a:t>1</a:t>
            </a:r>
          </a:p>
        </p:txBody>
      </p:sp>
      <p:sp>
        <p:nvSpPr>
          <p:cNvPr id="180" name="文本占位符 2"/>
          <p:cNvSpPr txBox="1"/>
          <p:nvPr/>
        </p:nvSpPr>
        <p:spPr>
          <a:xfrm>
            <a:off x="6518909" y="1689736"/>
            <a:ext cx="318516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二进制乘除法则：</a:t>
            </a:r>
          </a:p>
          <a:p>
            <a:pPr lvl="1" marL="723900" indent="-2667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/>
            </a:pPr>
            <a:r>
              <a:t>0</a:t>
            </a:r>
            <a:r>
              <a:t> * </a:t>
            </a:r>
            <a:r>
              <a:t>0</a:t>
            </a:r>
            <a:r>
              <a:t> </a:t>
            </a:r>
            <a:r>
              <a:t>=</a:t>
            </a:r>
            <a:r>
              <a:t> </a:t>
            </a:r>
            <a:r>
              <a:t>0</a:t>
            </a:r>
          </a:p>
          <a:p>
            <a:pPr lvl="1" marL="723900" indent="-2667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/>
            </a:pPr>
            <a:r>
              <a:t>1</a:t>
            </a:r>
            <a:r>
              <a:t> * </a:t>
            </a:r>
            <a:r>
              <a:t>0</a:t>
            </a:r>
            <a:r>
              <a:t> </a:t>
            </a:r>
            <a:r>
              <a:t>=</a:t>
            </a:r>
            <a:r>
              <a:t> </a:t>
            </a:r>
            <a:r>
              <a:t>0</a:t>
            </a:r>
          </a:p>
          <a:p>
            <a:pPr lvl="1" marL="723900" indent="-2667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/>
            </a:pPr>
            <a:r>
              <a:t>0</a:t>
            </a:r>
            <a:r>
              <a:t> * </a:t>
            </a:r>
            <a:r>
              <a:t>1</a:t>
            </a:r>
            <a:r>
              <a:t> </a:t>
            </a:r>
            <a:r>
              <a:t>=</a:t>
            </a:r>
            <a:r>
              <a:t> </a:t>
            </a:r>
            <a:r>
              <a:t>0</a:t>
            </a:r>
          </a:p>
          <a:p>
            <a:pPr lvl="1" marL="723900" indent="-2667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/>
            </a:pPr>
            <a:r>
              <a:t>1</a:t>
            </a:r>
            <a:r>
              <a:t> * </a:t>
            </a:r>
            <a:r>
              <a:t>1</a:t>
            </a:r>
            <a:r>
              <a:t> </a:t>
            </a:r>
            <a:r>
              <a:t>=</a:t>
            </a:r>
            <a:r>
              <a:t> </a:t>
            </a:r>
            <a:r>
              <a:t>1</a:t>
            </a:r>
          </a:p>
          <a:p>
            <a:pPr lvl="1" marL="723900" indent="-2667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/>
            </a:pPr>
            <a:r>
              <a:t>0</a:t>
            </a:r>
            <a:r>
              <a:t>  </a:t>
            </a:r>
            <a:r>
              <a:t>/</a:t>
            </a:r>
            <a:r>
              <a:t> </a:t>
            </a:r>
            <a:r>
              <a:t>1</a:t>
            </a:r>
            <a:r>
              <a:t> </a:t>
            </a:r>
            <a:r>
              <a:t>=</a:t>
            </a:r>
            <a:r>
              <a:t> </a:t>
            </a:r>
            <a:r>
              <a:t>0</a:t>
            </a:r>
          </a:p>
          <a:p>
            <a:pPr lvl="1" marL="723900" indent="-2667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/>
            </a:pPr>
            <a:r>
              <a:t>1</a:t>
            </a:r>
            <a:r>
              <a:t> </a:t>
            </a:r>
            <a:r>
              <a:t>/</a:t>
            </a:r>
            <a:r>
              <a:t> </a:t>
            </a:r>
            <a:r>
              <a:t>1</a:t>
            </a:r>
            <a:r>
              <a:t> </a:t>
            </a:r>
            <a:r>
              <a:t>=</a:t>
            </a:r>
            <a:r>
              <a:t> </a:t>
            </a:r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二进制与十进制的转换</a:t>
            </a:r>
          </a:p>
        </p:txBody>
      </p:sp>
      <p:sp>
        <p:nvSpPr>
          <p:cNvPr id="183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" y="3703927"/>
            <a:ext cx="7268210" cy="19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rcRect l="0" t="14940" r="25799" b="8980"/>
          <a:stretch>
            <a:fillRect/>
          </a:stretch>
        </p:blipFill>
        <p:spPr>
          <a:xfrm>
            <a:off x="7390130" y="2365196"/>
            <a:ext cx="4711701" cy="3623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计算机如何处理二进制数据？</a:t>
            </a:r>
          </a:p>
        </p:txBody>
      </p:sp>
      <p:sp>
        <p:nvSpPr>
          <p:cNvPr id="188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逻辑电路</a:t>
            </a:r>
          </a:p>
        </p:txBody>
      </p:sp>
      <p:pic>
        <p:nvPicPr>
          <p:cNvPr id="189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3003" y="1825625"/>
            <a:ext cx="6237733" cy="4496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计算机并非无所不能</a:t>
            </a:r>
          </a:p>
        </p:txBody>
      </p:sp>
      <p:sp>
        <p:nvSpPr>
          <p:cNvPr id="192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比如</a:t>
            </a:r>
            <a:r>
              <a:t>……</a:t>
            </a:r>
          </a:p>
        </p:txBody>
      </p:sp>
      <p:pic>
        <p:nvPicPr>
          <p:cNvPr id="19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6233" y="1756004"/>
            <a:ext cx="4311495" cy="1394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rcRect l="35214" t="0" r="28764" b="0"/>
          <a:stretch>
            <a:fillRect/>
          </a:stretch>
        </p:blipFill>
        <p:spPr>
          <a:xfrm>
            <a:off x="8066313" y="656264"/>
            <a:ext cx="3918859" cy="611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3869" y="3331026"/>
            <a:ext cx="5848353" cy="3289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计算机为何会产生理论上的误差？</a:t>
            </a:r>
          </a:p>
        </p:txBody>
      </p:sp>
      <p:sp>
        <p:nvSpPr>
          <p:cNvPr id="198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t>十进制小数的二进制表示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（乘</a:t>
            </a:r>
            <a:r>
              <a:t>2</a:t>
            </a:r>
            <a:r>
              <a:t>取整法）</a:t>
            </a:r>
          </a:p>
        </p:txBody>
      </p:sp>
      <p:pic>
        <p:nvPicPr>
          <p:cNvPr id="199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l="50344" t="0" r="0" b="21977"/>
          <a:stretch>
            <a:fillRect/>
          </a:stretch>
        </p:blipFill>
        <p:spPr>
          <a:xfrm>
            <a:off x="5600699" y="2212848"/>
            <a:ext cx="5053692" cy="3765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计算机为何会产生理论上的误差？</a:t>
            </a:r>
          </a:p>
        </p:txBody>
      </p:sp>
      <p:sp>
        <p:nvSpPr>
          <p:cNvPr id="202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二进制可以准确表示</a:t>
            </a:r>
            <a:r>
              <a:t>0.1</a:t>
            </a:r>
            <a:r>
              <a:t>吗？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0.00011001100110011001100</a:t>
            </a:r>
            <a:r>
              <a:t>……</a:t>
            </a:r>
          </a:p>
        </p:txBody>
      </p:sp>
      <p:pic>
        <p:nvPicPr>
          <p:cNvPr id="203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5799" y="1690688"/>
            <a:ext cx="3817124" cy="4414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计算机为何会产生理论上的误差？</a:t>
            </a:r>
          </a:p>
        </p:txBody>
      </p:sp>
      <p:sp>
        <p:nvSpPr>
          <p:cNvPr id="206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计算机可以精确表示</a:t>
            </a:r>
            <a:r>
              <a:t>0.1</a:t>
            </a:r>
            <a:r>
              <a:t>吗？</a:t>
            </a:r>
          </a:p>
        </p:txBody>
      </p:sp>
      <p:pic>
        <p:nvPicPr>
          <p:cNvPr id="207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232" y="2589276"/>
            <a:ext cx="2590801" cy="83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2420" y="2589276"/>
            <a:ext cx="4686301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3930748"/>
            <a:ext cx="11353800" cy="2030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如何看待这个误差？</a:t>
            </a:r>
          </a:p>
        </p:txBody>
      </p:sp>
      <p:sp>
        <p:nvSpPr>
          <p:cNvPr id="212" name="文本占位符 2"/>
          <p:cNvSpPr txBox="1"/>
          <p:nvPr>
            <p:ph type="body" idx="1"/>
          </p:nvPr>
        </p:nvSpPr>
        <p:spPr>
          <a:xfrm>
            <a:off x="838200" y="1825624"/>
            <a:ext cx="10515600" cy="4673148"/>
          </a:xfrm>
          <a:prstGeom prst="rect">
            <a:avLst/>
          </a:prstGeom>
        </p:spPr>
        <p:txBody>
          <a:bodyPr/>
          <a:lstStyle/>
          <a:p>
            <a:pPr marL="205739" indent="-205739" defTabSz="822959">
              <a:spcBef>
                <a:spcPts val="900"/>
              </a:spcBef>
              <a:defRPr sz="2520"/>
            </a:pPr>
            <a:r>
              <a:t>解决办法：</a:t>
            </a:r>
          </a:p>
          <a:p>
            <a:pPr marL="0" indent="0" defTabSz="822959">
              <a:spcBef>
                <a:spcPts val="900"/>
              </a:spcBef>
              <a:buSzTx/>
              <a:buNone/>
              <a:defRPr sz="2520"/>
            </a:pPr>
            <a:r>
              <a:t>	-</a:t>
            </a:r>
            <a:r>
              <a:t> 将小数扩大成整数后运算</a:t>
            </a:r>
          </a:p>
          <a:p>
            <a:pPr marL="0" indent="0" defTabSz="822959">
              <a:spcBef>
                <a:spcPts val="900"/>
              </a:spcBef>
              <a:buSzTx/>
              <a:buNone/>
              <a:defRPr sz="2520"/>
            </a:pPr>
            <a:r>
              <a:t>	-</a:t>
            </a:r>
            <a:r>
              <a:t> 提高计算机可表达数的精度</a:t>
            </a:r>
          </a:p>
          <a:p>
            <a:pPr marL="0" indent="0" defTabSz="822959">
              <a:spcBef>
                <a:spcPts val="900"/>
              </a:spcBef>
              <a:buSzTx/>
              <a:buNone/>
              <a:defRPr sz="2520"/>
            </a:pPr>
          </a:p>
          <a:p>
            <a:pPr marL="205739" indent="-205739" defTabSz="822959">
              <a:spcBef>
                <a:spcPts val="900"/>
              </a:spcBef>
              <a:defRPr sz="2520"/>
            </a:pPr>
            <a:r>
              <a:t>二进制独有的问题吗？</a:t>
            </a:r>
          </a:p>
          <a:p>
            <a:pPr marL="0" indent="0" defTabSz="822959">
              <a:spcBef>
                <a:spcPts val="900"/>
              </a:spcBef>
              <a:buSzTx/>
              <a:buNone/>
              <a:defRPr sz="2520"/>
            </a:pPr>
            <a14:m>
              <m:oMathPara>
                <m:oMathParaPr>
                  <m:jc m:val="left"/>
                </m:oMathParaPr>
                <m:oMath>
                  <m:f>
                    <m:fPr>
                      <m:ctrlP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den>
                  </m:f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0.33333</m:t>
                  </m:r>
                  <m:limUpp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˙</m:t>
                      </m:r>
                    </m:lim>
                  </m:limUpp>
                </m:oMath>
              </m:oMathPara>
            </a14:m>
            <a:endParaRPr sz="3239"/>
          </a:p>
          <a:p>
            <a:pPr marL="0" indent="0" defTabSz="822959">
              <a:spcBef>
                <a:spcPts val="900"/>
              </a:spcBef>
              <a:buSzTx/>
              <a:buNone/>
              <a:defRPr sz="3239"/>
            </a:pPr>
          </a:p>
          <a:p>
            <a:pPr marL="0" indent="0" defTabSz="822959">
              <a:spcBef>
                <a:spcPts val="900"/>
              </a:spcBef>
              <a:buSzTx/>
              <a:buNone/>
              <a:defRPr sz="252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？</m:t>
                  </m:r>
                  <m:r>
                    <a:rPr xmlns:a="http://schemas.openxmlformats.org/drawingml/2006/main" sz="4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0.99999</m:t>
                  </m:r>
                  <m:limUpp>
                    <m:e>
                      <m:r>
                        <a:rPr xmlns:a="http://schemas.openxmlformats.org/drawingml/2006/main" sz="4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4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˙</m:t>
                      </m:r>
                    </m:lim>
                  </m:limUpp>
                </m:oMath>
              </m:oMathPara>
            </a14:m>
            <a:endParaRPr sz="36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人工智能如何运转？</a:t>
            </a:r>
          </a:p>
        </p:txBody>
      </p:sp>
      <p:sp>
        <p:nvSpPr>
          <p:cNvPr id="215" name="文本占位符 2"/>
          <p:cNvSpPr txBox="1"/>
          <p:nvPr>
            <p:ph type="body" sz="quarter" idx="1"/>
          </p:nvPr>
        </p:nvSpPr>
        <p:spPr>
          <a:xfrm>
            <a:off x="838199" y="1843913"/>
            <a:ext cx="3624073" cy="4351338"/>
          </a:xfrm>
          <a:prstGeom prst="rect">
            <a:avLst/>
          </a:prstGeom>
        </p:spPr>
        <p:txBody>
          <a:bodyPr/>
          <a:lstStyle/>
          <a:p>
            <a:pPr/>
            <a:r>
              <a:t>利用计算机强大的算力，按照</a:t>
            </a:r>
            <a:r>
              <a:t>AI</a:t>
            </a:r>
            <a:r>
              <a:t>模型的规则，实现特定的逻辑推断任务</a:t>
            </a:r>
          </a:p>
          <a:p>
            <a:pPr/>
            <a:r>
              <a:t>AI</a:t>
            </a:r>
            <a:r>
              <a:t>模型的建立和训练高度依存于相应的数学体系</a:t>
            </a:r>
          </a:p>
        </p:txBody>
      </p:sp>
      <p:pic>
        <p:nvPicPr>
          <p:cNvPr id="21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3350" y="1910144"/>
            <a:ext cx="7257210" cy="4486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人工智能需要什么数学知识？</a:t>
            </a:r>
          </a:p>
        </p:txBody>
      </p:sp>
      <p:sp>
        <p:nvSpPr>
          <p:cNvPr id="219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微积分</a:t>
            </a:r>
          </a:p>
          <a:p>
            <a:pPr/>
            <a:r>
              <a:t>线性代数</a:t>
            </a:r>
          </a:p>
          <a:p>
            <a:pPr/>
            <a:r>
              <a:t>概率</a:t>
            </a:r>
            <a:r>
              <a:t>&amp;</a:t>
            </a:r>
            <a:r>
              <a:t>统计</a:t>
            </a:r>
          </a:p>
          <a:p>
            <a:pPr/>
            <a:r>
              <a:t>图论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第一节 导论</a:t>
            </a:r>
          </a:p>
        </p:txBody>
      </p:sp>
      <p:sp>
        <p:nvSpPr>
          <p:cNvPr id="117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spcBef>
                <a:spcPts val="900"/>
              </a:spcBef>
              <a:defRPr sz="2632"/>
            </a:pPr>
            <a:r>
              <a:t>为什么需要数学？</a:t>
            </a:r>
          </a:p>
          <a:p>
            <a:pPr marL="214884" indent="-214884" defTabSz="859536">
              <a:spcBef>
                <a:spcPts val="900"/>
              </a:spcBef>
              <a:defRPr sz="2632"/>
            </a:pPr>
            <a:r>
              <a:t>人类如何表示数字？</a:t>
            </a:r>
          </a:p>
          <a:p>
            <a:pPr marL="214884" indent="-214884" defTabSz="859536">
              <a:spcBef>
                <a:spcPts val="900"/>
              </a:spcBef>
              <a:defRPr sz="2632"/>
            </a:pPr>
            <a:r>
              <a:t>计算机如何对数字进行处理？</a:t>
            </a:r>
          </a:p>
          <a:p>
            <a:pPr marL="214884" indent="-214884" defTabSz="859536">
              <a:spcBef>
                <a:spcPts val="900"/>
              </a:spcBef>
              <a:defRPr sz="2632"/>
            </a:pPr>
            <a:r>
              <a:t>计算机并非无所不能</a:t>
            </a:r>
          </a:p>
          <a:p>
            <a:pPr marL="214884" indent="-214884" defTabSz="859536">
              <a:spcBef>
                <a:spcPts val="900"/>
              </a:spcBef>
              <a:defRPr sz="2632"/>
            </a:pPr>
            <a:r>
              <a:t>微积分基础（导数）</a:t>
            </a:r>
          </a:p>
          <a:p>
            <a:pPr marL="214884" indent="-214884" defTabSz="859536">
              <a:spcBef>
                <a:spcPts val="900"/>
              </a:spcBef>
              <a:defRPr sz="2632"/>
            </a:pPr>
            <a:r>
              <a:t>线性代数基础（矩阵）</a:t>
            </a:r>
          </a:p>
          <a:p>
            <a:pPr marL="214884" indent="-214884" defTabSz="859536">
              <a:spcBef>
                <a:spcPts val="900"/>
              </a:spcBef>
              <a:defRPr sz="2632"/>
            </a:pPr>
            <a:r>
              <a:t>概率</a:t>
            </a:r>
            <a:r>
              <a:t>&amp;</a:t>
            </a:r>
            <a:r>
              <a:t>统计基础（随机变量）</a:t>
            </a:r>
          </a:p>
          <a:p>
            <a:pPr marL="214884" indent="-214884" defTabSz="859536">
              <a:spcBef>
                <a:spcPts val="900"/>
              </a:spcBef>
              <a:defRPr sz="2632"/>
            </a:pPr>
            <a:r>
              <a:t>图论（图的概念）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函数</a:t>
            </a:r>
          </a:p>
        </p:txBody>
      </p:sp>
      <p:sp>
        <p:nvSpPr>
          <p:cNvPr id="222" name="文本占位符 2"/>
          <p:cNvSpPr txBox="1"/>
          <p:nvPr>
            <p:ph type="body" sz="quarter" idx="1"/>
          </p:nvPr>
        </p:nvSpPr>
        <p:spPr>
          <a:xfrm>
            <a:off x="838200" y="1825625"/>
            <a:ext cx="2654808" cy="4351338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spcBef>
                <a:spcPts val="900"/>
              </a:spcBef>
              <a:defRPr sz="2688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𝑦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</a:p>
          <a:p>
            <a:pPr marL="219455" indent="-219455" defTabSz="877823">
              <a:spcBef>
                <a:spcPts val="900"/>
              </a:spcBef>
              <a:defRPr sz="2688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𝑦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 marL="219455" indent="-219455" defTabSz="877823">
              <a:spcBef>
                <a:spcPts val="900"/>
              </a:spcBef>
              <a:defRPr sz="2688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𝑦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</m:fName>
                    <m:e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</m:func>
                </m:oMath>
              </m:oMathPara>
            </a14:m>
          </a:p>
          <a:p>
            <a:pPr marL="219455" indent="-219455" defTabSz="877823">
              <a:spcBef>
                <a:spcPts val="900"/>
              </a:spcBef>
              <a:defRPr sz="2688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𝑦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sup>
                  </m:sSup>
                </m:oMath>
              </m:oMathPara>
            </a14:m>
          </a:p>
          <a:p>
            <a:pPr marL="219455" indent="-219455" defTabSz="877823">
              <a:spcBef>
                <a:spcPts val="900"/>
              </a:spcBef>
              <a:defRPr sz="2688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𝑦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funcPr>
                    <m:fName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xmlns:a="http://schemas.openxmlformats.org/drawingml/2006/main"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fName>
                    <m:e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</m:func>
                </m:oMath>
              </m:oMathPara>
            </a14:m>
          </a:p>
          <a:p>
            <a:pPr marL="219455" indent="-219455" defTabSz="877823">
              <a:spcBef>
                <a:spcPts val="900"/>
              </a:spcBef>
              <a:defRPr sz="2688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𝑧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  <m:sup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p>
                    <m:e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e>
                    <m:sup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 marL="219455" indent="-219455" defTabSz="877823">
              <a:spcBef>
                <a:spcPts val="900"/>
              </a:spcBef>
              <a:defRPr sz="2688"/>
            </a:pPr>
          </a:p>
          <a:p>
            <a:pPr marL="219455" indent="-219455" defTabSz="877823">
              <a:spcBef>
                <a:spcPts val="900"/>
              </a:spcBef>
              <a:defRPr sz="2688"/>
            </a:pPr>
            <a:r>
              <a:t>……</a:t>
            </a:r>
          </a:p>
        </p:txBody>
      </p:sp>
      <p:pic>
        <p:nvPicPr>
          <p:cNvPr id="22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6857" y="236536"/>
            <a:ext cx="3649495" cy="317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9148" y="511176"/>
            <a:ext cx="2540001" cy="261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rcRect l="18073" t="7015" r="17391" b="6392"/>
          <a:stretch>
            <a:fillRect/>
          </a:stretch>
        </p:blipFill>
        <p:spPr>
          <a:xfrm>
            <a:off x="3756250" y="3639344"/>
            <a:ext cx="4287605" cy="31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2363" y="3408362"/>
            <a:ext cx="3810001" cy="344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函数</a:t>
            </a:r>
          </a:p>
        </p:txBody>
      </p:sp>
      <p:sp>
        <p:nvSpPr>
          <p:cNvPr id="229" name="文本占位符 2"/>
          <p:cNvSpPr txBox="1"/>
          <p:nvPr>
            <p:ph type="body" idx="1"/>
          </p:nvPr>
        </p:nvSpPr>
        <p:spPr>
          <a:xfrm>
            <a:off x="838200" y="5205640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更抽象一点</a:t>
            </a:r>
            <a:r>
              <a:t>……</a:t>
            </a:r>
          </a:p>
          <a:p>
            <a:pPr marL="0" indent="0">
              <a:buSzTx/>
              <a:buNone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𝑦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…</m:t>
                  </m:r>
                  <m:d>
                    <m:dPr>
                      <m:ctrlP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（"/>
                      <m:endChr m:val="）"/>
                    </m:dPr>
                    <m:e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自</m:t>
                      </m:r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变</m:t>
                      </m:r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量</m:t>
                      </m:r>
                    </m:e>
                  </m:d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⟹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𝑓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d>
                    <m:dPr>
                      <m:ctrlP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（"/>
                      <m:endChr m:val="）"/>
                    </m:dPr>
                    <m:e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函</m:t>
                      </m:r>
                      <m:r>
                        <a:rPr xmlns:a="http://schemas.openxmlformats.org/drawingml/2006/main"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数</m:t>
                      </m:r>
                    </m:e>
                  </m:d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⟹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𝑧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（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因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变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量</m:t>
                  </m:r>
                  <m:r>
                    <a:rPr xmlns:a="http://schemas.openxmlformats.org/drawingml/2006/main" sz="3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）</m:t>
                  </m:r>
                </m:oMath>
              </m:oMathPara>
            </a14:m>
          </a:p>
        </p:txBody>
      </p:sp>
      <p:pic>
        <p:nvPicPr>
          <p:cNvPr id="23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00" y="1504609"/>
            <a:ext cx="10795000" cy="321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Class="entr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1"/>
      <p:bldP build="p" bldLvl="1" animBg="1" rev="0" advAuto="0" spid="229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导数（一元函数）</a:t>
            </a:r>
          </a:p>
        </p:txBody>
      </p:sp>
      <p:sp>
        <p:nvSpPr>
          <p:cNvPr id="233" name="文本占位符 2"/>
          <p:cNvSpPr txBox="1"/>
          <p:nvPr>
            <p:ph type="body" sz="half" idx="1"/>
          </p:nvPr>
        </p:nvSpPr>
        <p:spPr>
          <a:xfrm>
            <a:off x="838200" y="1825625"/>
            <a:ext cx="5464630" cy="4351338"/>
          </a:xfrm>
          <a:prstGeom prst="rect">
            <a:avLst/>
          </a:prstGeom>
        </p:spPr>
        <p:txBody>
          <a:bodyPr/>
          <a:lstStyle/>
          <a:p>
            <a:pPr/>
            <a:r>
              <a:t>运动问题（</a:t>
            </a:r>
            <a:r>
              <a:t>y:</a:t>
            </a:r>
            <a:r>
              <a:t> 位移，</a:t>
            </a:r>
            <a:r>
              <a:t>x:</a:t>
            </a:r>
            <a:r>
              <a:t> 时间）</a:t>
            </a:r>
          </a:p>
          <a:p>
            <a:pPr/>
          </a:p>
          <a:p>
            <a:pPr marL="0" indent="0">
              <a:buSzTx/>
              <a:buNone/>
            </a:pPr>
            <a:r>
              <a:t>平均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速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度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：</m:t>
                </m:r>
                <m:limUpp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e>
                  <m:lim>
                    <m:r>
                      <m:rPr>
                        <m:sty m:val="p"/>
                      </m:r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¯</m:t>
                    </m:r>
                  </m:lim>
                </m:limUpp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den>
                </m:f>
              </m:oMath>
            </a14:m>
          </a:p>
          <a:p>
            <a:pPr marL="0" indent="0">
              <a:buSzTx/>
              <a:buNone/>
            </a:pPr>
            <a:r>
              <a:t>瞬时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速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度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：</m:t>
                </m:r>
                <m:func>
                  <m:func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fName>
                  <m:e>
                    <m:f>
                      <m:fPr>
                        <m:ctrl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e>
                </m:func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tan</m:t>
                    </m:r>
                  </m:fName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e>
                </m:func>
              </m:oMath>
            </a14:m>
          </a:p>
        </p:txBody>
      </p:sp>
      <p:pic>
        <p:nvPicPr>
          <p:cNvPr id="234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6509" y="979717"/>
            <a:ext cx="6703092" cy="4660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导数与微分（一元函数）</a:t>
            </a:r>
          </a:p>
        </p:txBody>
      </p:sp>
      <p:sp>
        <p:nvSpPr>
          <p:cNvPr id="237" name="文本占位符 2"/>
          <p:cNvSpPr txBox="1"/>
          <p:nvPr>
            <p:ph type="body" idx="1"/>
          </p:nvPr>
        </p:nvSpPr>
        <p:spPr>
          <a:xfrm>
            <a:off x="838200" y="1825625"/>
            <a:ext cx="9938657" cy="4351338"/>
          </a:xfrm>
          <a:prstGeom prst="rect">
            <a:avLst/>
          </a:prstGeom>
        </p:spPr>
        <p:txBody>
          <a:bodyPr/>
          <a:lstStyle/>
          <a:p>
            <a:pPr marL="196596" indent="-196596" defTabSz="786384">
              <a:lnSpc>
                <a:spcPct val="81000"/>
              </a:lnSpc>
              <a:spcBef>
                <a:spcPts val="800"/>
              </a:spcBef>
              <a:defRPr sz="2408"/>
            </a:pPr>
            <a:r>
              <a:t>导数定义：</a:t>
            </a:r>
          </a:p>
          <a:p>
            <a:pPr marL="0" indent="0" defTabSz="786384">
              <a:lnSpc>
                <a:spcPct val="81000"/>
              </a:lnSpc>
              <a:spcBef>
                <a:spcPts val="800"/>
              </a:spcBef>
              <a:buSzTx/>
              <a:buNone/>
              <a:defRPr sz="2408"/>
            </a:pPr>
            <a14:m>
              <m:oMathPara>
                <m:oMathParaPr>
                  <m:jc m:val="left"/>
                </m:oMathParaPr>
                <m:oMath>
                  <m:sSup>
                    <m:e>
                      <m:sSup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p>
                      <m: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fName>
                    <m:e>
                      <m:f>
                        <m:fPr>
                          <m:ctrlP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e>
                  </m:func>
                </m:oMath>
              </m:oMathPara>
            </a14:m>
          </a:p>
          <a:p>
            <a:pPr marL="196596" indent="-196596" defTabSz="786384">
              <a:lnSpc>
                <a:spcPct val="81000"/>
              </a:lnSpc>
              <a:spcBef>
                <a:spcPts val="800"/>
              </a:spcBef>
              <a:defRPr sz="2408"/>
            </a:pP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𝑦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被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称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作</m:t>
                </m:r>
                <m:sSup>
                  <m:e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e>
                  <m:sup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的</m:t>
                </m:r>
              </m:oMath>
            </a14:m>
            <a:r>
              <a:t>原函数</a:t>
            </a:r>
          </a:p>
          <a:p>
            <a:pPr marL="196596" indent="-196596" defTabSz="786384">
              <a:lnSpc>
                <a:spcPct val="81000"/>
              </a:lnSpc>
              <a:spcBef>
                <a:spcPts val="800"/>
              </a:spcBef>
              <a:defRPr sz="2408"/>
            </a:pPr>
            <a14:m>
              <m:oMath>
                <m:sSup>
                  <m:e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e>
                  <m:sup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被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称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作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𝑦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的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导</m:t>
                </m:r>
              </m:oMath>
            </a14:m>
            <a:r>
              <a:t>函数（导数）</a:t>
            </a:r>
          </a:p>
          <a:p>
            <a:pPr marL="0" indent="0" defTabSz="786384">
              <a:lnSpc>
                <a:spcPct val="81000"/>
              </a:lnSpc>
              <a:spcBef>
                <a:spcPts val="800"/>
              </a:spcBef>
              <a:buSzTx/>
              <a:buNone/>
              <a:defRPr sz="2408"/>
            </a:pPr>
          </a:p>
          <a:p>
            <a:pPr marL="196596" indent="-196596" defTabSz="786384">
              <a:lnSpc>
                <a:spcPct val="81000"/>
              </a:lnSpc>
              <a:spcBef>
                <a:spcPts val="800"/>
              </a:spcBef>
              <a:defRPr sz="2408"/>
            </a:pPr>
            <a:r>
              <a:t>微分：当自变量</a:t>
            </a: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𝑥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的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变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化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趋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于</m:t>
                </m:r>
              </m:oMath>
            </a14:m>
            <a:r>
              <a:t>无穷小时（</a:t>
            </a:r>
            <a14:m>
              <m:oMath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𝑥</m:t>
                </m:r>
              </m:oMath>
            </a14:m>
            <a:r>
              <a:t>），因变量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𝑥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的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	</a:t>
            </a:r>
            <a:r>
              <a:t>     变化情况（</a:t>
            </a:r>
            <a:r>
              <a:t> 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𝑥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）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  <a:p>
            <a:pPr marL="196596" indent="-196596" defTabSz="786384">
              <a:lnSpc>
                <a:spcPct val="81000"/>
              </a:lnSpc>
              <a:spcBef>
                <a:spcPts val="800"/>
              </a:spcBef>
              <a:defRPr sz="2408"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 marL="0" indent="0" defTabSz="786384">
              <a:lnSpc>
                <a:spcPct val="81000"/>
              </a:lnSpc>
              <a:spcBef>
                <a:spcPts val="800"/>
              </a:spcBef>
              <a:buSzTx/>
              <a:buNone/>
              <a:defRPr sz="2408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𝑓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p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d>
                    <m:dPr>
                      <m:ctrlP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</m:oMath>
              </m:oMathPara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导数（一元函数）</a:t>
            </a:r>
          </a:p>
        </p:txBody>
      </p:sp>
      <p:sp>
        <p:nvSpPr>
          <p:cNvPr id="240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常用函数的导数</a:t>
            </a:r>
          </a:p>
          <a:p>
            <a:pPr/>
            <a:r>
              <a:t>如何得到？</a:t>
            </a:r>
          </a:p>
          <a:p>
            <a:pPr lvl="1">
              <a:buFontTx/>
              <a:buChar char="-"/>
            </a:pPr>
            <a:r>
              <a:t>定义</a:t>
            </a:r>
          </a:p>
          <a:p>
            <a:pPr lvl="1">
              <a:buFontTx/>
              <a:buChar char="-"/>
            </a:pPr>
            <a:r>
              <a:t>导数运算法则</a:t>
            </a:r>
          </a:p>
        </p:txBody>
      </p:sp>
      <p:pic>
        <p:nvPicPr>
          <p:cNvPr id="241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409"/>
          <a:stretch>
            <a:fillRect/>
          </a:stretch>
        </p:blipFill>
        <p:spPr>
          <a:xfrm>
            <a:off x="4037827" y="2069419"/>
            <a:ext cx="7951863" cy="4107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导数（一元函数）</a:t>
            </a:r>
          </a:p>
        </p:txBody>
      </p:sp>
      <p:sp>
        <p:nvSpPr>
          <p:cNvPr id="244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例：求证</a:t>
            </a:r>
            <a14:m>
              <m:oMath>
                <m:sSup>
                  <m:e>
                    <m: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xmlns:a="http://schemas.openxmlformats.org/drawingml/2006/main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xmlns:a="http://schemas.openxmlformats.org/drawingml/2006/main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xmlns:a="http://schemas.openxmlformats.org/drawingml/2006/main" sz="2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</m:t>
                    </m:r>
                  </m:fName>
                  <m:e>
                    <m: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</m:func>
              </m:oMath>
            </a14:m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证明：</a:t>
            </a:r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:r>
              <a:t>令 </a:t>
            </a:r>
            <a14:m>
              <m:oMath>
                <m: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𝑥</m:t>
                </m:r>
                <m: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</m:fName>
                  <m:e>
                    <m:r>
                      <a:rPr xmlns:a="http://schemas.openxmlformats.org/drawingml/2006/main" sz="2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</m:func>
              </m:oMath>
            </a14:m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∴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sSup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e>
                  <m:sup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d>
                  <m:d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</m:d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d>
                  </m:e>
                  <m:sup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fName>
                  <m:e>
                    <m:f>
                      <m:fPr>
                        <m:ctrl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e>
                </m:func>
              </m:oMath>
            </a14:m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fName>
                  <m:e>
                    <m:f>
                      <m:fPr>
                        <m:ctrl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func>
                          <m:func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e>
                            <m:r>
                              <m:rPr>
                                <m:sty m:val="p"/>
                              </m:r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func>
                              <m:funcPr>
                                <m:ctrl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func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func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xmlns:a="http://schemas.openxmlformats.org/drawingml/2006/main" sz="26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e>
                </m:func>
              </m:oMath>
            </a14:m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fName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func>
                          <m:func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func>
                          <m:func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func>
                          <m:funcPr>
                            <m:ctrl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xmlns:a="http://schemas.openxmlformats.org/drawingml/2006/main" sz="26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func>
                      </m:num>
                      <m:den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</m:func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∵</m:t>
                </m:r>
                <m:limLow>
                  <m:e>
                    <m:r>
                      <m:rPr>
                        <m:sty m:val="p"/>
                      </m:r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li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lim>
                </m:limLow>
                <m:func>
                  <m:func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</m:t>
                    </m:r>
                  </m:fName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</m:func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1,</m:t>
                </m:r>
                <m:limLow>
                  <m:e>
                    <m:r>
                      <m:rPr>
                        <m:sty m:val="p"/>
                      </m:r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li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lim>
                </m:limLow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func>
                      <m:funcPr>
                        <m:ctrl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xmlns:a="http://schemas.openxmlformats.org/drawingml/2006/main" sz="2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func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den>
                </m:f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cos</m:t>
                    </m:r>
                  </m:fName>
                  <m:e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</m:func>
              </m:oMath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500"/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导数（一元函数）</a:t>
            </a:r>
          </a:p>
        </p:txBody>
      </p:sp>
      <p:sp>
        <p:nvSpPr>
          <p:cNvPr id="247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导数的运算法则</a:t>
            </a:r>
          </a:p>
        </p:txBody>
      </p:sp>
      <p:pic>
        <p:nvPicPr>
          <p:cNvPr id="248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l="0" t="66667" r="0" b="0"/>
          <a:stretch>
            <a:fillRect/>
          </a:stretch>
        </p:blipFill>
        <p:spPr>
          <a:xfrm>
            <a:off x="234041" y="2612571"/>
            <a:ext cx="9144001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导数（一元函数）</a:t>
            </a:r>
          </a:p>
        </p:txBody>
      </p:sp>
      <p:sp>
        <p:nvSpPr>
          <p:cNvPr id="251" name="文本占位符 2"/>
          <p:cNvSpPr txBox="1"/>
          <p:nvPr>
            <p:ph type="body" idx="1"/>
          </p:nvPr>
        </p:nvSpPr>
        <p:spPr>
          <a:xfrm>
            <a:off x="838200" y="1825624"/>
            <a:ext cx="10515600" cy="4771120"/>
          </a:xfrm>
          <a:prstGeom prst="rect">
            <a:avLst/>
          </a:prstGeom>
        </p:spPr>
        <p:txBody>
          <a:bodyPr/>
          <a:lstStyle/>
          <a:p>
            <a:pPr marL="0" indent="0" defTabSz="649223">
              <a:lnSpc>
                <a:spcPct val="81000"/>
              </a:lnSpc>
              <a:spcBef>
                <a:spcPts val="700"/>
              </a:spcBef>
              <a:buSzTx/>
              <a:buNone/>
              <a:defRPr sz="1987"/>
            </a:pPr>
            <a:r>
              <a:t>例：求证：</a:t>
            </a:r>
            <a14:m>
              <m:oMath>
                <m:sSup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e>
                  <m:sup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𝑣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e>
                  <m:sup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𝑢</m:t>
                </m:r>
              </m:oMath>
            </a14:m>
          </a:p>
          <a:p>
            <a:pPr marL="0" indent="0" defTabSz="649223">
              <a:lnSpc>
                <a:spcPct val="81000"/>
              </a:lnSpc>
              <a:spcBef>
                <a:spcPts val="700"/>
              </a:spcBef>
              <a:buSzTx/>
              <a:buNone/>
              <a:defRPr sz="1987"/>
            </a:pPr>
            <a:r>
              <a:t>证明：</a:t>
            </a:r>
          </a:p>
          <a:p>
            <a:pPr marL="0" indent="0" defTabSz="649223">
              <a:lnSpc>
                <a:spcPct val="81000"/>
              </a:lnSpc>
              <a:spcBef>
                <a:spcPts val="700"/>
              </a:spcBef>
              <a:buSzTx/>
              <a:buNone/>
              <a:defRPr sz="1987"/>
            </a:pPr>
            <a:r>
              <a:t>	</a:t>
            </a:r>
            <a:r>
              <a:t>令</a:t>
            </a:r>
            <a14:m>
              <m:oMath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𝑢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</m:d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𝑣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𝑔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𝑥</m:t>
                </m:r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marL="0" indent="0" defTabSz="649223">
              <a:lnSpc>
                <a:spcPct val="81000"/>
              </a:lnSpc>
              <a:spcBef>
                <a:spcPts val="700"/>
              </a:spcBef>
              <a:buSzTx/>
              <a:buNone/>
              <a:defRPr sz="1987"/>
            </a:pPr>
            <a:r>
              <a:t>	</a:t>
            </a:r>
            <a:r>
              <a:t>则</a:t>
            </a:r>
            <a14:m>
              <m:oMath>
                <m:sSup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</m:e>
                  <m:sup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fName>
                  <m:e>
                    <m:f>
                      <m:fPr>
                        <m:ctrl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e>
                </m:func>
              </m:oMath>
            </a14:m>
          </a:p>
          <a:p>
            <a:pPr marL="0" indent="0" defTabSz="649223">
              <a:lnSpc>
                <a:spcPct val="81000"/>
              </a:lnSpc>
              <a:spcBef>
                <a:spcPts val="700"/>
              </a:spcBef>
              <a:buSzTx/>
              <a:buNone/>
              <a:defRPr sz="1987"/>
            </a:pPr>
            <a:r>
              <a:t>	</a:t>
            </a:r>
            <a14:m>
              <m:oMath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fName>
                  <m:e>
                    <m:f>
                      <m:fPr>
                        <m:ctrl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e>
                </m:func>
              </m:oMath>
            </a14:m>
          </a:p>
          <a:p>
            <a:pPr marL="0" indent="0" defTabSz="649223">
              <a:lnSpc>
                <a:spcPct val="81000"/>
              </a:lnSpc>
              <a:spcBef>
                <a:spcPts val="700"/>
              </a:spcBef>
              <a:buSzTx/>
              <a:buNone/>
              <a:defRPr sz="1987"/>
            </a:pPr>
            <a:r>
              <a:t>	</a:t>
            </a:r>
            <a14:m>
              <m:oMath>
                <m:r>
                  <a:rPr xmlns:a="http://schemas.openxmlformats.org/drawingml/2006/main" sz="2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fName>
                  <m:e>
                    <m:f>
                      <m:fPr>
                        <m:ctrl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xmlns:a="http://schemas.openxmlformats.org/drawingml/2006/main" sz="2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xmlns:a="http://schemas.openxmlformats.org/drawingml/2006/main" sz="2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xmlns:a="http://schemas.openxmlformats.org/drawingml/2006/main" sz="2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xmlns:a="http://schemas.openxmlformats.org/drawingml/2006/main" sz="2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xmlns:a="http://schemas.openxmlformats.org/drawingml/2006/main" sz="2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xmlns:a="http://schemas.openxmlformats.org/drawingml/2006/main" sz="2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e>
                </m:func>
              </m:oMath>
            </a14:m>
          </a:p>
          <a:p>
            <a:pPr marL="0" indent="0" defTabSz="649223">
              <a:lnSpc>
                <a:spcPct val="81000"/>
              </a:lnSpc>
              <a:spcBef>
                <a:spcPts val="700"/>
              </a:spcBef>
              <a:buSzTx/>
              <a:buNone/>
              <a:defRPr sz="1987"/>
            </a:pPr>
            <a:r>
              <a:t>	</a:t>
            </a:r>
            <a14:m>
              <m:oMath>
                <m:func>
                  <m:funcPr>
                    <m:ctrlP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fName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2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xmlns:a="http://schemas.openxmlformats.org/drawingml/2006/main" sz="2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</m:func>
              </m:oMath>
            </a14:m>
          </a:p>
          <a:p>
            <a:pPr marL="0" indent="0" defTabSz="649223">
              <a:lnSpc>
                <a:spcPct val="81000"/>
              </a:lnSpc>
              <a:spcBef>
                <a:spcPts val="700"/>
              </a:spcBef>
              <a:buSzTx/>
              <a:buNone/>
              <a:defRPr sz="1987"/>
            </a:pPr>
            <a:r>
              <a:t>	</a:t>
            </a:r>
            <a14:m>
              <m:oMath>
                <m:r>
                  <a:rPr xmlns:a="http://schemas.openxmlformats.org/drawingml/2006/main" sz="2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</m:d>
                <m:sSup>
                  <m:e>
                    <m: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e>
                  <m:sup>
                    <m: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d>
                  <m:dPr>
                    <m:ctrlP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</m:d>
                <m:r>
                  <a:rPr xmlns:a="http://schemas.openxmlformats.org/drawingml/2006/main" sz="2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𝑔</m:t>
                </m:r>
                <m:d>
                  <m:dPr>
                    <m:ctrlP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</m:d>
                <m:sSup>
                  <m:e>
                    <m: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e>
                  <m:sup>
                    <m:r>
                      <a:rPr xmlns:a="http://schemas.openxmlformats.org/drawingml/2006/main" sz="2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𝑥</m:t>
                </m:r>
                <m:r>
                  <a:rPr xmlns:a="http://schemas.openxmlformats.org/drawingml/2006/main" sz="2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偏导数（多元函数）</a:t>
            </a:r>
          </a:p>
        </p:txBody>
      </p:sp>
      <p:sp>
        <p:nvSpPr>
          <p:cNvPr id="254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spcBef>
                <a:spcPts val="900"/>
              </a:spcBef>
              <a:buSzTx/>
              <a:buNone/>
              <a:defRPr sz="2660"/>
            </a:pPr>
            <a:r>
              <a:t>多元函数：</a:t>
            </a:r>
            <a14:m>
              <m:oMath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𝑦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sSub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e>
                </m:d>
              </m:oMath>
            </a14:m>
          </a:p>
          <a:p>
            <a:pPr lvl="1" marL="687704" indent="-253364" defTabSz="868680">
              <a:spcBef>
                <a:spcPts val="900"/>
              </a:spcBef>
              <a:defRPr sz="2660"/>
            </a:pPr>
            <a:r>
              <a:t>因变量相对于每一个自变量均有一个导数，称为偏导数</a:t>
            </a:r>
          </a:p>
          <a:p>
            <a:pPr lvl="1" marL="687704" indent="-253364" defTabSz="868680">
              <a:spcBef>
                <a:spcPts val="900"/>
              </a:spcBef>
              <a:defRPr sz="2660"/>
            </a:pPr>
            <a:r>
              <a:t>形式：</a:t>
            </a:r>
            <a14:m>
              <m:oMath>
                <m:f>
                  <m:f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num>
                  <m:den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den>
                </m:f>
              </m:oMath>
            </a14:m>
            <a:r>
              <a:t>,</a:t>
            </a:r>
            <a:r>
              <a:t> </a:t>
            </a:r>
            <a14:m>
              <m:oMath>
                <m:f>
                  <m:f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num>
                  <m:den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den>
                </m:f>
              </m:oMath>
            </a14:m>
            <a:r>
              <a:t>,</a:t>
            </a:r>
            <a:r>
              <a:t> </a:t>
            </a:r>
            <a:r>
              <a:t>…</a:t>
            </a:r>
            <a:r>
              <a:t>,</a:t>
            </a:r>
            <a:r>
              <a:t> </a:t>
            </a:r>
            <a14:m>
              <m:oMath>
                <m:f>
                  <m:f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num>
                  <m:den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den>
                </m:f>
              </m:oMath>
            </a14:m>
          </a:p>
          <a:p>
            <a:pPr lvl="1" marL="687704" indent="-253364" defTabSz="868680">
              <a:spcBef>
                <a:spcPts val="900"/>
              </a:spcBef>
              <a:defRPr sz="2660"/>
            </a:pPr>
            <a:r>
              <a:t>如何求：求解某一自变量的偏导数时，将其它自变量视作常数</a:t>
            </a:r>
          </a:p>
          <a:p>
            <a:pPr lvl="1" marL="687704" indent="-253364" defTabSz="868680">
              <a:spcBef>
                <a:spcPts val="900"/>
              </a:spcBef>
              <a:defRPr sz="2660"/>
            </a:pPr>
            <a:r>
              <a:t>梯度：各个方向的偏导数构成的向量，</a:t>
            </a:r>
            <a:r>
              <a:t>(</a:t>
            </a:r>
            <a14:m>
              <m:oMath>
                <m:f>
                  <m:f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num>
                  <m:den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den>
                </m:f>
              </m:oMath>
            </a14:m>
            <a:r>
              <a:t>,</a:t>
            </a:r>
            <a:r>
              <a:t> </a:t>
            </a:r>
            <a14:m>
              <m:oMath>
                <m:f>
                  <m:f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num>
                  <m:den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den>
                </m:f>
              </m:oMath>
            </a14:m>
            <a:r>
              <a:t>,</a:t>
            </a:r>
            <a:r>
              <a:t> </a:t>
            </a:r>
            <a:r>
              <a:t>…</a:t>
            </a:r>
            <a:r>
              <a:t>,</a:t>
            </a:r>
            <a:r>
              <a:t> </a:t>
            </a:r>
            <a14:m>
              <m:oMath>
                <m:f>
                  <m:f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num>
                  <m:den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den>
                </m:f>
              </m:oMath>
            </a14:m>
            <a:r>
              <a:t>)</a:t>
            </a:r>
          </a:p>
          <a:p>
            <a:pPr lvl="1" marL="687704" indent="-253364" defTabSz="868680">
              <a:spcBef>
                <a:spcPts val="900"/>
              </a:spcBef>
              <a:defRPr sz="2660"/>
            </a:pPr>
            <a:r>
              <a:t>梯度的表记：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𝛻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sSub>
                      <m:e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e>
                </m:d>
              </m:oMath>
            </a14:m>
            <a:r>
              <a:t>或者</a:t>
            </a:r>
            <a14:m>
              <m:oMath>
                <m:r>
                  <m:rPr>
                    <m:sty m:val="p"/>
                  </m:rP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𝑟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𝑎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sSub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e>
                </m:d>
              </m:oMath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偏导数（多元函数）</a:t>
            </a:r>
          </a:p>
        </p:txBody>
      </p:sp>
      <p:sp>
        <p:nvSpPr>
          <p:cNvPr id="257" name="文本占位符 2"/>
          <p:cNvSpPr txBox="1"/>
          <p:nvPr>
            <p:ph type="body" idx="1"/>
          </p:nvPr>
        </p:nvSpPr>
        <p:spPr>
          <a:xfrm>
            <a:off x="838199" y="1825625"/>
            <a:ext cx="10749744" cy="4351338"/>
          </a:xfrm>
          <a:prstGeom prst="rect">
            <a:avLst/>
          </a:prstGeom>
        </p:spPr>
        <p:txBody>
          <a:bodyPr/>
          <a:lstStyle/>
          <a:p>
            <a:pPr marL="0" indent="0" defTabSz="841247">
              <a:spcBef>
                <a:spcPts val="900"/>
              </a:spcBef>
              <a:buSzTx/>
              <a:buNone/>
              <a:defRPr sz="2576"/>
            </a:pPr>
            <a:r>
              <a:t>例：求多元函数</a:t>
            </a:r>
            <a14:m>
              <m:oMath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𝑦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sSub>
                      <m:e>
                        <m:r>
                          <a:rPr xmlns:a="http://schemas.openxmlformats.org/drawingml/2006/main"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</m:e>
                </m:d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Sup>
                  <m:e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e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unc>
                  <m:funcPr>
                    <m:ctrlP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</m:fName>
                  <m:e>
                    <m:sSub>
                      <m:e>
                        <m:r>
                          <a:rPr xmlns:a="http://schemas.openxmlformats.org/drawingml/2006/main"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xmlns:a="http://schemas.openxmlformats.org/drawingml/2006/main"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e>
                </m:func>
              </m:oMath>
            </a14:m>
            <a:r>
              <a:t>的偏导数及导数。</a:t>
            </a:r>
          </a:p>
          <a:p>
            <a:pPr marL="0" indent="0" defTabSz="841247">
              <a:spcBef>
                <a:spcPts val="900"/>
              </a:spcBef>
              <a:buSzTx/>
              <a:buNone/>
              <a:defRPr sz="2576"/>
            </a:pPr>
          </a:p>
          <a:p>
            <a:pPr marL="0" indent="0" defTabSz="841247">
              <a:spcBef>
                <a:spcPts val="900"/>
              </a:spcBef>
              <a:buSzTx/>
              <a:buNone/>
              <a:defRPr sz="2576"/>
            </a:pPr>
            <a:r>
              <a:t>解：</a:t>
            </a:r>
          </a:p>
          <a:p>
            <a:pPr marL="0" indent="0" defTabSz="841247">
              <a:spcBef>
                <a:spcPts val="900"/>
              </a:spcBef>
              <a:buSzTx/>
              <a:buNone/>
              <a:defRPr sz="2576"/>
            </a:pPr>
            <a14:m>
              <m:oMathPara>
                <m:oMathParaPr>
                  <m:jc m:val="left"/>
                </m:oMathParaPr>
                <m:oMath>
                  <m:f>
                    <m:fPr>
                      <m:ctrlP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num>
                    <m:den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e>
                          <m:r>
                            <a:rPr xmlns:a="http://schemas.openxmlformats.org/drawingml/2006/main" sz="3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xmlns:a="http://schemas.openxmlformats.org/drawingml/2006/main" sz="3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den>
                  </m:f>
                  <m:r>
                    <a:rPr xmlns:a="http://schemas.openxmlformats.org/drawingml/2006/main" sz="3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sSub>
                    <m:e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  <a:p>
            <a:pPr marL="0" indent="0" defTabSz="841247">
              <a:spcBef>
                <a:spcPts val="900"/>
              </a:spcBef>
              <a:buSzTx/>
              <a:buNone/>
              <a:defRPr sz="2576"/>
            </a:pPr>
          </a:p>
          <a:p>
            <a:pPr marL="0" indent="0" defTabSz="841247">
              <a:spcBef>
                <a:spcPts val="900"/>
              </a:spcBef>
              <a:buSzTx/>
              <a:buNone/>
              <a:defRPr sz="2576"/>
            </a:pPr>
            <a14:m>
              <m:oMathPara>
                <m:oMathParaPr>
                  <m:jc m:val="left"/>
                </m:oMathParaPr>
                <m:oMath>
                  <m:f>
                    <m:fPr>
                      <m:ctrlP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num>
                    <m:den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e>
                          <m:r>
                            <a:rPr xmlns:a="http://schemas.openxmlformats.org/drawingml/2006/main" sz="3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xmlns:a="http://schemas.openxmlformats.org/drawingml/2006/main" sz="3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r>
                    <a:rPr xmlns:a="http://schemas.openxmlformats.org/drawingml/2006/main" sz="3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unc>
                    <m:funcPr>
                      <m:ctrlP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xmlns:a="http://schemas.openxmlformats.org/drawingml/2006/main"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</m:fName>
                    <m:e>
                      <m:sSub>
                        <m:e>
                          <m:r>
                            <a:rPr xmlns:a="http://schemas.openxmlformats.org/drawingml/2006/main" sz="3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xmlns:a="http://schemas.openxmlformats.org/drawingml/2006/main" sz="3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e>
                  </m:func>
                </m:oMath>
              </m:oMathPara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为什么需要数学？</a:t>
            </a:r>
          </a:p>
        </p:txBody>
      </p:sp>
      <p:sp>
        <p:nvSpPr>
          <p:cNvPr id="120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在古代</a:t>
            </a:r>
            <a:r>
              <a:t>……</a:t>
            </a:r>
          </a:p>
        </p:txBody>
      </p:sp>
      <p:pic>
        <p:nvPicPr>
          <p:cNvPr id="121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212070"/>
            <a:ext cx="4562475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3688" y="5042356"/>
            <a:ext cx="2651761" cy="1774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86022">
            <a:off x="6662952" y="262615"/>
            <a:ext cx="3835401" cy="344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08857">
            <a:off x="5529038" y="3518258"/>
            <a:ext cx="5609936" cy="3113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60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核心：矩阵</a:t>
            </a:r>
          </a:p>
          <a:p>
            <a:pPr marL="0" indent="0">
              <a:buSzTx/>
              <a:buNone/>
            </a:pPr>
            <a:r>
              <a:t>But</a:t>
            </a:r>
            <a:r>
              <a:t> </a:t>
            </a:r>
            <a:r>
              <a:t>why</a:t>
            </a:r>
            <a:r>
              <a:t>矩阵？</a:t>
            </a:r>
          </a:p>
        </p:txBody>
      </p:sp>
      <p:pic>
        <p:nvPicPr>
          <p:cNvPr id="261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1041" y="2010226"/>
            <a:ext cx="5221844" cy="3688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64" name="文本占位符 2"/>
          <p:cNvSpPr txBox="1"/>
          <p:nvPr>
            <p:ph type="body" sz="half" idx="1"/>
          </p:nvPr>
        </p:nvSpPr>
        <p:spPr>
          <a:xfrm>
            <a:off x="838199" y="1825625"/>
            <a:ext cx="4011387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今有雉兔同笼</a:t>
            </a:r>
            <a:r>
              <a:t>,</a:t>
            </a:r>
            <a:r>
              <a:t>上有三十五头</a:t>
            </a:r>
            <a:r>
              <a:t>,</a:t>
            </a:r>
            <a:r>
              <a:t>下有九十四足</a:t>
            </a:r>
            <a:r>
              <a:t>,</a:t>
            </a:r>
            <a:r>
              <a:t>问雉兔各几何</a:t>
            </a:r>
            <a:r>
              <a:t>?</a:t>
            </a:r>
          </a:p>
          <a:p>
            <a:pPr marL="0" indent="0">
              <a:buSzTx/>
              <a:buNone/>
            </a:pPr>
            <a:r>
              <a:t>		——</a:t>
            </a:r>
            <a:r>
              <a:t>孙子算经</a:t>
            </a:r>
          </a:p>
        </p:txBody>
      </p:sp>
      <p:pic>
        <p:nvPicPr>
          <p:cNvPr id="265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1979253"/>
            <a:ext cx="6917735" cy="4699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68" name="文本占位符 2"/>
          <p:cNvSpPr txBox="1"/>
          <p:nvPr>
            <p:ph type="body" sz="half" idx="1"/>
          </p:nvPr>
        </p:nvSpPr>
        <p:spPr>
          <a:xfrm>
            <a:off x="838199" y="1825625"/>
            <a:ext cx="4011387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今有雉兔同笼</a:t>
            </a:r>
            <a:r>
              <a:t>,</a:t>
            </a:r>
            <a:r>
              <a:t>上有三十五头</a:t>
            </a:r>
            <a:r>
              <a:t>,</a:t>
            </a:r>
            <a:r>
              <a:t>下有九十四足</a:t>
            </a:r>
            <a:r>
              <a:t>,</a:t>
            </a:r>
            <a:r>
              <a:t>问雉兔各几何</a:t>
            </a:r>
            <a:r>
              <a:t>?</a:t>
            </a:r>
          </a:p>
          <a:p>
            <a:pPr marL="0" indent="0">
              <a:buSzTx/>
              <a:buNone/>
            </a:pPr>
            <a:r>
              <a:t>		——</a:t>
            </a:r>
            <a:r>
              <a:t>孙子算经</a:t>
            </a:r>
          </a:p>
        </p:txBody>
      </p:sp>
      <p:sp>
        <p:nvSpPr>
          <p:cNvPr id="269" name="文本框 4"/>
          <p:cNvSpPr txBox="1"/>
          <p:nvPr/>
        </p:nvSpPr>
        <p:spPr>
          <a:xfrm>
            <a:off x="5715000" y="1568833"/>
            <a:ext cx="7342414" cy="561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/>
            </a:pPr>
            <a:r>
              <a:t>解：设笼中有小鸡</a:t>
            </a:r>
            <a:r>
              <a:t>x</a:t>
            </a:r>
            <a:r>
              <a:t>只，小兔子</a:t>
            </a:r>
            <a:r>
              <a:t>y</a:t>
            </a:r>
            <a:r>
              <a:t>只</a:t>
            </a:r>
          </a:p>
          <a:p>
            <a:pPr/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{"/>
                      <m:endChr m:val=""/>
                    </m:dPr>
                    <m:e>
                      <m:eqArr>
                        <m:eqArrPr>
                          <m:ctrlP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35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94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e>
                  </m:d>
                </m:oMath>
              </m:oMathPara>
            </a14:m>
            <a:endParaRPr sz="2400"/>
          </a:p>
          <a:p>
            <a:pPr/>
            <a14:m>
              <m:oMath>
                <m:d>
                  <m:d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e>
                </m:d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d>
                  <m:d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e>
                </m:d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</m:oMath>
            </a14:m>
            <a:r>
              <a:rPr sz="2400"/>
              <a:t>得：</a:t>
            </a:r>
            <a:endParaRPr sz="2400"/>
          </a:p>
          <a:p>
            <a:pPr/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{"/>
                      <m:endChr m:val=""/>
                    </m:dPr>
                    <m:e>
                      <m:eqArr>
                        <m:eqArrPr>
                          <m:ctrlP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35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e>
                  </m:d>
                </m:oMath>
              </m:oMathPara>
            </a14:m>
            <a:endParaRPr sz="2400"/>
          </a:p>
          <a:p>
            <a:pPr/>
            <a14:m>
              <m:oMath>
                <m:d>
                  <m:d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e>
                </m:d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÷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</m:oMath>
            </a14:m>
            <a:r>
              <a:rPr sz="2400"/>
              <a:t>得：</a:t>
            </a:r>
            <a:endParaRPr sz="2400"/>
          </a:p>
          <a:p>
            <a:pPr/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{"/>
                      <m:endChr m:val=""/>
                    </m:dPr>
                    <m:e>
                      <m:eqArr>
                        <m:eqArrPr>
                          <m:ctrlP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35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e>
                  </m:d>
                </m:oMath>
              </m:oMathPara>
            </a14:m>
            <a:endParaRPr sz="2400"/>
          </a:p>
          <a:p>
            <a:pPr/>
            <a14:m>
              <m:oMath>
                <m:d>
                  <m:dPr>
                    <m:ctrlP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e>
                </m:d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6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sz="2400"/>
              <a:t>得：</a:t>
            </a:r>
            <a:endParaRPr sz="2400"/>
          </a:p>
          <a:p>
            <a:pPr/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2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{"/>
                      <m:endChr m:val=""/>
                    </m:dPr>
                    <m:e>
                      <m:eqArr>
                        <m:eqArrPr>
                          <m:ctrlP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/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e>
                  </m:d>
                </m:oMath>
              </m:oMathPara>
            </a14:m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500"/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72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线性方程组是由什么唯一确定的？</a:t>
            </a:r>
          </a:p>
          <a:p>
            <a:pPr>
              <a:buFontTx/>
              <a:buChar char="-"/>
            </a:pPr>
            <a:r>
              <a:t>未知量的个数？</a:t>
            </a:r>
          </a:p>
          <a:p>
            <a:pPr>
              <a:buFontTx/>
              <a:buChar char="-"/>
            </a:pPr>
            <a:r>
              <a:t>方程的个数？</a:t>
            </a:r>
          </a:p>
          <a:p>
            <a:pPr>
              <a:buFontTx/>
              <a:buChar char="-"/>
            </a:pPr>
            <a:r>
              <a:t>系数的个数与值？</a:t>
            </a:r>
          </a:p>
          <a:p>
            <a:pPr>
              <a:buFontTx/>
              <a:buChar char="-"/>
            </a:pPr>
            <a:r>
              <a:t>表记未知量的符号？</a:t>
            </a:r>
          </a:p>
          <a:p>
            <a:pPr>
              <a:buFontTx/>
              <a:buChar char="-"/>
            </a:pPr>
            <a:r>
              <a:t>……</a:t>
            </a:r>
          </a:p>
        </p:txBody>
      </p:sp>
      <p:pic>
        <p:nvPicPr>
          <p:cNvPr id="27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5284" y="2699621"/>
            <a:ext cx="6841672" cy="3477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76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线性方程组是由什么唯一确定的？</a:t>
            </a:r>
          </a:p>
          <a:p>
            <a:pPr marL="0" indent="0">
              <a:buSzTx/>
              <a:buNone/>
            </a:pPr>
            <a:r>
              <a:t>答案：系数的个数与值！！</a:t>
            </a:r>
          </a:p>
        </p:txBody>
      </p:sp>
      <p:pic>
        <p:nvPicPr>
          <p:cNvPr id="277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5284" y="2699621"/>
            <a:ext cx="6841672" cy="3477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80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对线性方程组的抽象</a:t>
            </a:r>
            <a14:m>
              <m:oMath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矩阵</a:t>
            </a:r>
          </a:p>
        </p:txBody>
      </p:sp>
      <p:pic>
        <p:nvPicPr>
          <p:cNvPr id="281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273" y="2383969"/>
            <a:ext cx="5097860" cy="259103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文本框 5"/>
          <p:cNvSpPr txBox="1"/>
          <p:nvPr/>
        </p:nvSpPr>
        <p:spPr>
          <a:xfrm>
            <a:off x="5723094" y="2383969"/>
            <a:ext cx="5483829" cy="28878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⟹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d>
                    <m:dPr>
                      <m:ctrlP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m>
                              <m:mPr>
                                <m:ctrlP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baseJc m:val="center"/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</m:mPr>
                              <m:mr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ctrlP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baseJc m:val="center"/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</m:mPr>
                              <m:mr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ctrlP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baseJc m:val="center"/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</m:mPr>
                              <m:mr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ctrlPr>
                                  <a:rPr xmlns:a="http://schemas.openxmlformats.org/drawingml/2006/main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baseJc m:val="center"/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</m:mPr>
                              <m:mr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e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e>
                  </m:d>
                </m:oMath>
              </m:oMathPara>
            </a14:m>
            <a:endParaRPr sz="40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87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矩阵的加减法</a:t>
            </a:r>
            <a:r>
              <a:t>——</a:t>
            </a:r>
            <a:r>
              <a:t>对应位置元素做运算：</a:t>
            </a:r>
          </a:p>
          <a:p>
            <a:pPr/>
          </a:p>
          <a:p>
            <a:pPr marL="0" indent="0">
              <a:buSzTx/>
              <a:buNone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m:oMathPara>
            </a14:m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90" name="文本占位符 2"/>
          <p:cNvSpPr txBox="1"/>
          <p:nvPr>
            <p:ph type="body" idx="1"/>
          </p:nvPr>
        </p:nvSpPr>
        <p:spPr>
          <a:xfrm>
            <a:off x="838200" y="1825624"/>
            <a:ext cx="10515600" cy="5032376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矩阵的标量乘法</a:t>
            </a:r>
            <a:r>
              <a:t>——</a:t>
            </a:r>
            <a:r>
              <a:t>每一个元素均乘以该常数：</a:t>
            </a:r>
          </a:p>
          <a:p>
            <a:pPr>
              <a:defRPr sz="2500"/>
            </a:pPr>
          </a:p>
          <a:p>
            <a:pPr marL="0" indent="0">
              <a:buSzTx/>
              <a:buNone/>
              <a:defRPr sz="25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𝐶</m:t>
                  </m:r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∙</m:t>
                  </m:r>
                  <m:d>
                    <m:d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3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3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3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m:oMathPara>
            </a14:m>
          </a:p>
          <a:p>
            <a:pPr marL="0" indent="0">
              <a:buSzTx/>
              <a:buNone/>
              <a:defRPr sz="2500"/>
            </a:pPr>
          </a:p>
          <a:p>
            <a:pPr>
              <a:defRPr b="1" sz="2500">
                <a:solidFill>
                  <a:srgbClr val="FF0000"/>
                </a:solidFill>
              </a:defRPr>
            </a:pPr>
            <a:r>
              <a:t>矩阵的向量乘法</a:t>
            </a:r>
            <a:r>
              <a:t>——</a:t>
            </a:r>
            <a:r>
              <a:t>第一个矩阵的列数和第二个矩阵的行数相等：</a:t>
            </a:r>
          </a:p>
          <a:p>
            <a:pPr marL="0" indent="0">
              <a:buSzTx/>
              <a:buNone/>
              <a:defRPr sz="2500"/>
            </a:pPr>
          </a:p>
          <a:p>
            <a:pPr marL="0" indent="0">
              <a:buSzTx/>
              <a:buNone/>
              <a:defRPr sz="2500"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xmlns:a="http://schemas.openxmlformats.org/drawingml/2006/main" sz="3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xmlns:a="http://schemas.openxmlformats.org/drawingml/2006/main" sz="3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xmlns:a="http://schemas.openxmlformats.org/drawingml/2006/main" sz="3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xmlns:a="http://schemas.openxmlformats.org/drawingml/2006/main" sz="3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e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3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93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例：计算下列两个矩阵相乘的结果：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</m:m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mr>
                      </m:m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？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96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例：计算下列两个矩阵相乘的结果：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解： </a:t>
            </a:r>
            <a14:m>
              <m:oMath>
                <m:d>
                  <m:d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mr>
                    </m:m>
                  </m:e>
                </m:d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d>
                  <m:d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mr>
                    </m:m>
                  </m:e>
                </m:d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mr>
                    </m:m>
                  </m:e>
                </m:d>
              </m:oMath>
            </a14:m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			</a:t>
            </a:r>
            <a:r>
              <a:t>       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e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mr>
                    </m:m>
                  </m:e>
                </m:d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 1"/>
          <p:cNvSpPr txBox="1"/>
          <p:nvPr>
            <p:ph type="title"/>
          </p:nvPr>
        </p:nvSpPr>
        <p:spPr>
          <a:xfrm>
            <a:off x="15240" y="0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为什么需要数学？</a:t>
            </a:r>
          </a:p>
        </p:txBody>
      </p:sp>
      <p:sp>
        <p:nvSpPr>
          <p:cNvPr id="127" name="文本占位符 2"/>
          <p:cNvSpPr txBox="1"/>
          <p:nvPr>
            <p:ph type="body" idx="1"/>
          </p:nvPr>
        </p:nvSpPr>
        <p:spPr>
          <a:xfrm>
            <a:off x="399288" y="1139008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在现代</a:t>
            </a:r>
            <a:r>
              <a:t>……</a:t>
            </a:r>
          </a:p>
        </p:txBody>
      </p:sp>
      <p:pic>
        <p:nvPicPr>
          <p:cNvPr id="128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00673">
            <a:off x="8333740" y="-5935"/>
            <a:ext cx="3554148" cy="502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87214">
            <a:off x="4434497" y="-119714"/>
            <a:ext cx="3623014" cy="264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13458">
            <a:off x="14939" y="1807435"/>
            <a:ext cx="3657601" cy="2194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106436">
            <a:off x="-591803" y="3856380"/>
            <a:ext cx="5303414" cy="318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图片 4" descr="图片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26310">
            <a:off x="7159628" y="4216441"/>
            <a:ext cx="4881748" cy="2743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图片 9" descr="图片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29361" y="2511055"/>
            <a:ext cx="4399911" cy="2502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299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例：计算下列矩阵与向量相乘的结果：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eqAr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？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302" name="文本占位符 2"/>
          <p:cNvSpPr txBox="1"/>
          <p:nvPr>
            <p:ph type="body" idx="1"/>
          </p:nvPr>
        </p:nvSpPr>
        <p:spPr>
          <a:xfrm>
            <a:off x="838200" y="1825624"/>
            <a:ext cx="10515600" cy="4841184"/>
          </a:xfrm>
          <a:prstGeom prst="rect">
            <a:avLst/>
          </a:prstGeom>
        </p:spPr>
        <p:txBody>
          <a:bodyPr/>
          <a:lstStyle/>
          <a:p>
            <a:pPr marL="0" indent="0" defTabSz="804672">
              <a:spcBef>
                <a:spcPts val="800"/>
              </a:spcBef>
              <a:buSzTx/>
              <a:buNone/>
              <a:defRPr sz="2464"/>
            </a:pPr>
            <a:r>
              <a:t>例：计算下列矩阵与向量相乘的结果：</a:t>
            </a:r>
          </a:p>
          <a:p>
            <a:pPr marL="0" indent="0" defTabSz="804672">
              <a:spcBef>
                <a:spcPts val="800"/>
              </a:spcBef>
              <a:buSzTx/>
              <a:buNone/>
              <a:defRPr sz="2464"/>
            </a:pPr>
          </a:p>
          <a:p>
            <a:pPr marL="0" indent="0" defTabSz="804672">
              <a:spcBef>
                <a:spcPts val="800"/>
              </a:spcBef>
              <a:buSzTx/>
              <a:buNone/>
              <a:defRPr sz="2464"/>
            </a:pPr>
            <a:r>
              <a:t>解：</a:t>
            </a:r>
            <a14:m>
              <m:oMath>
                <m:d>
                  <m:d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mr>
                    </m:m>
                  </m:e>
                </m:d>
                <m:d>
                  <m:d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e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eqArr>
                  </m:e>
                </m:d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e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eqArr>
                  </m:e>
                </m:d>
              </m:oMath>
            </a14:m>
          </a:p>
          <a:p>
            <a:pPr marL="0" indent="0" defTabSz="804672">
              <a:spcBef>
                <a:spcPts val="800"/>
              </a:spcBef>
              <a:buSzTx/>
              <a:buNone/>
              <a:defRPr sz="2464"/>
            </a:pPr>
          </a:p>
          <a:p>
            <a:pPr marL="0" indent="0" defTabSz="804672">
              <a:spcBef>
                <a:spcPts val="800"/>
              </a:spcBef>
              <a:buSzTx/>
              <a:buNone/>
              <a:defRPr sz="2464"/>
            </a:pPr>
            <a:r>
              <a:t>		</a:t>
            </a:r>
            <a:r>
              <a:t>           </a:t>
            </a: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e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eqArr>
                  </m:e>
                </m:d>
              </m:oMath>
            </a14:m>
          </a:p>
          <a:p>
            <a:pPr marL="0" indent="0" defTabSz="804672">
              <a:spcBef>
                <a:spcPts val="800"/>
              </a:spcBef>
              <a:buSzTx/>
              <a:buNone/>
              <a:defRPr sz="2464"/>
            </a:pPr>
          </a:p>
          <a:p>
            <a:pPr marL="0" indent="0" defTabSz="804672">
              <a:spcBef>
                <a:spcPts val="800"/>
              </a:spcBef>
              <a:buSzTx/>
              <a:buNone/>
              <a:defRPr sz="2464">
                <a:solidFill>
                  <a:srgbClr val="FF0000"/>
                </a:solidFill>
              </a:defRPr>
            </a:pPr>
            <a:r>
              <a:t>要点：第一个矩阵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大小：</a:t>
            </a:r>
            <a14:m>
              <m:oMath>
                <m:r>
                  <a:rPr xmlns:a="http://schemas.openxmlformats.org/drawingml/2006/main" sz="3100" i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𝑚</m:t>
                </m:r>
                <m:r>
                  <a:rPr xmlns:a="http://schemas.openxmlformats.org/drawingml/2006/main" sz="3100" i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100" i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𝑛</m:t>
                </m:r>
              </m:oMath>
            </a14:m>
            <a:r>
              <a:t>，第二个矩阵</a:t>
            </a:r>
            <a14:m>
              <m:oMath>
                <m:sSub>
                  <m:e>
                    <m:r>
                      <a:rPr xmlns:a="http://schemas.openxmlformats.org/drawingml/2006/main" sz="31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e>
                  <m:sub>
                    <m:r>
                      <a:rPr xmlns:a="http://schemas.openxmlformats.org/drawingml/2006/main" sz="31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大小：</a:t>
            </a:r>
            <a:r>
              <a:t> </a:t>
            </a:r>
            <a14:m>
              <m:oMath>
                <m:r>
                  <a:rPr xmlns:a="http://schemas.openxmlformats.org/drawingml/2006/main" sz="3100" i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𝑛</m:t>
                </m:r>
                <m:r>
                  <a:rPr xmlns:a="http://schemas.openxmlformats.org/drawingml/2006/main" sz="3100" i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100" i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𝑘</m:t>
                </m:r>
              </m:oMath>
            </a14:m>
          </a:p>
          <a:p>
            <a:pPr marL="0" indent="0" defTabSz="804672">
              <a:spcBef>
                <a:spcPts val="800"/>
              </a:spcBef>
              <a:buSzTx/>
              <a:buNone/>
              <a:defRPr sz="2464">
                <a:solidFill>
                  <a:srgbClr val="FF0000"/>
                </a:solidFill>
              </a:defRPr>
            </a:pPr>
            <a:r>
              <a:t>	</a:t>
            </a:r>
            <a:r>
              <a:t>则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与</a:t>
            </a:r>
            <a14:m>
              <m:oMath>
                <m:sSub>
                  <m:e>
                    <m:r>
                      <a:rPr xmlns:a="http://schemas.openxmlformats.org/drawingml/2006/main" sz="31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e>
                  <m:sub>
                    <m:r>
                      <a:rPr xmlns:a="http://schemas.openxmlformats.org/drawingml/2006/main" sz="31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相乘得到的结果矩阵</a:t>
            </a:r>
            <a14:m>
              <m:oMath>
                <m:sSub>
                  <m:e>
                    <m:r>
                      <a:rPr xmlns:a="http://schemas.openxmlformats.org/drawingml/2006/main" sz="31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e>
                  <m:sub>
                    <m:r>
                      <m:rPr>
                        <m:sty m:val="p"/>
                      </m:rPr>
                      <a:rPr xmlns:a="http://schemas.openxmlformats.org/drawingml/2006/main" sz="31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xmlns:a="http://schemas.openxmlformats.org/drawingml/2006/main" sz="31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xmlns:a="http://schemas.openxmlformats.org/drawingml/2006/main" sz="31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</m:oMath>
            </a14:m>
            <a:r>
              <a:t>的大小为：</a:t>
            </a:r>
            <a:r>
              <a:t> </a:t>
            </a:r>
            <a14:m>
              <m:oMath>
                <m:r>
                  <a:rPr xmlns:a="http://schemas.openxmlformats.org/drawingml/2006/main" sz="3050" i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𝑚</m:t>
                </m:r>
                <m:r>
                  <a:rPr xmlns:a="http://schemas.openxmlformats.org/drawingml/2006/main" sz="3050" i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050" i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m:t>𝑘</m:t>
                </m:r>
              </m:oMath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305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96596" indent="-196596" defTabSz="786384">
              <a:spcBef>
                <a:spcPts val="800"/>
              </a:spcBef>
              <a:defRPr sz="2408"/>
            </a:pPr>
            <a:r>
              <a:t>矩阵能做什么？</a:t>
            </a:r>
          </a:p>
          <a:p>
            <a:pPr marL="0" indent="0" defTabSz="786384">
              <a:spcBef>
                <a:spcPts val="800"/>
              </a:spcBef>
              <a:buSzTx/>
              <a:buNone/>
              <a:defRPr sz="2408"/>
            </a:pPr>
            <a:r>
              <a:t> </a:t>
            </a:r>
            <a14:m>
              <m:oMath>
                <m:d>
                  <m:dPr>
                    <m:ctrlP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func>
                            <m:funcPr>
                              <m:ctrlPr>
                                <a:rPr xmlns:a="http://schemas.openxmlformats.org/drawingml/2006/main" sz="2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2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xmlns:a="http://schemas.openxmlformats.org/drawingml/2006/main" sz="2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sSup>
                                <m:e>
                                  <m:r>
                                    <a:rPr xmlns:a="http://schemas.openxmlformats.org/drawingml/2006/main" sz="29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xmlns:a="http://schemas.openxmlformats.org/drawingml/2006/main" sz="29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  <m:e>
                          <m:r>
                            <a:rPr xmlns:a="http://schemas.openxmlformats.org/drawingml/2006/main" sz="2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xmlns:a="http://schemas.openxmlformats.org/drawingml/2006/main" sz="2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2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e>
                                  <m:r>
                                    <a:rPr xmlns:a="http://schemas.openxmlformats.org/drawingml/2006/main" sz="29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xmlns:a="http://schemas.openxmlformats.org/drawingml/2006/main" sz="29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mr>
                      <m:mr>
                        <m:e>
                          <m:func>
                            <m:funcPr>
                              <m:ctrlPr>
                                <a:rPr xmlns:a="http://schemas.openxmlformats.org/drawingml/2006/main" sz="2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2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e>
                                  <m:r>
                                    <a:rPr xmlns:a="http://schemas.openxmlformats.org/drawingml/2006/main" sz="29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xmlns:a="http://schemas.openxmlformats.org/drawingml/2006/main" sz="29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xmlns:a="http://schemas.openxmlformats.org/drawingml/2006/main" sz="2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2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e>
                                  <m:r>
                                    <a:rPr xmlns:a="http://schemas.openxmlformats.org/drawingml/2006/main" sz="29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xmlns:a="http://schemas.openxmlformats.org/drawingml/2006/main" sz="29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mr>
                    </m:m>
                  </m:e>
                </m:d>
                <m:d>
                  <m:dPr>
                    <m:ctrlP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eqArr>
                  </m:e>
                </m:d>
              </m:oMath>
            </a14:m>
          </a:p>
          <a:p>
            <a:pPr marL="0" indent="0" defTabSz="786384">
              <a:spcBef>
                <a:spcPts val="800"/>
              </a:spcBef>
              <a:buSzTx/>
              <a:buNone/>
              <a:defRPr sz="2408"/>
            </a:pPr>
            <a:r>
              <a:t> </a:t>
            </a:r>
            <a14:m>
              <m:oMath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xmlns:a="http://schemas.openxmlformats.org/drawingml/2006/main" sz="2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xmlns:a="http://schemas.openxmlformats.org/drawingml/2006/main" sz="2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os</m:t>
                            </m:r>
                          </m:fName>
                          <m:e>
                            <m:sSup>
                              <m:e>
                                <m:r>
                                  <a:rPr xmlns:a="http://schemas.openxmlformats.org/drawingml/2006/main" sz="2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sup>
                                <m:r>
                                  <a:rPr xmlns:a="http://schemas.openxmlformats.org/drawingml/2006/main" sz="2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</m:e>
                        </m:func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xmlns:a="http://schemas.openxmlformats.org/drawingml/2006/main" sz="2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p>
                              <m:e>
                                <m:r>
                                  <a:rPr xmlns:a="http://schemas.openxmlformats.org/drawingml/2006/main" sz="2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sup>
                                <m:r>
                                  <a:rPr xmlns:a="http://schemas.openxmlformats.org/drawingml/2006/main" sz="2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</m:e>
                        </m:func>
                      </m:e>
                      <m:e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xmlns:a="http://schemas.openxmlformats.org/drawingml/2006/main" sz="2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p>
                              <m:e>
                                <m:r>
                                  <a:rPr xmlns:a="http://schemas.openxmlformats.org/drawingml/2006/main" sz="2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sup>
                                <m:r>
                                  <a:rPr xmlns:a="http://schemas.openxmlformats.org/drawingml/2006/main" sz="2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</m:e>
                        </m:func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xmlns:a="http://schemas.openxmlformats.org/drawingml/2006/main" sz="2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xmlns:a="http://schemas.openxmlformats.org/drawingml/2006/main" sz="2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p>
                              <m:e>
                                <m:r>
                                  <a:rPr xmlns:a="http://schemas.openxmlformats.org/drawingml/2006/main" sz="2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sup>
                                <m:r>
                                  <a:rPr xmlns:a="http://schemas.openxmlformats.org/drawingml/2006/main" sz="2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sup>
                            </m:sSup>
                          </m:e>
                        </m:func>
                      </m:e>
                    </m:eqArr>
                  </m:e>
                </m:d>
              </m:oMath>
            </a14:m>
          </a:p>
          <a:p>
            <a:pPr marL="0" indent="0" defTabSz="786384">
              <a:spcBef>
                <a:spcPts val="800"/>
              </a:spcBef>
              <a:buSzTx/>
              <a:buNone/>
              <a:defRPr sz="2408"/>
            </a:pPr>
            <a:r>
              <a:t> </a:t>
            </a:r>
            <a14:m>
              <m:oMath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eqArr>
                  </m:e>
                </m:d>
              </m:oMath>
            </a14:m>
          </a:p>
          <a:p>
            <a:pPr marL="196596" indent="-196596" defTabSz="786384">
              <a:spcBef>
                <a:spcPts val="800"/>
              </a:spcBef>
              <a:defRPr sz="2408"/>
            </a:pPr>
            <a:r>
              <a:t>将向量</a:t>
            </a:r>
            <a14:m>
              <m:oMath>
                <m:d>
                  <m:dPr>
                    <m:ctrlP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eqArr>
                  </m:e>
                </m:d>
              </m:oMath>
            </a14:m>
            <a:r>
              <a:t>旋转了</a:t>
            </a:r>
            <a:r>
              <a:t>90</a:t>
            </a:r>
            <a:r>
              <a:t>度！</a:t>
            </a:r>
            <a:endParaRPr sz="2800"/>
          </a:p>
        </p:txBody>
      </p:sp>
      <p:grpSp>
        <p:nvGrpSpPr>
          <p:cNvPr id="313" name="组 19"/>
          <p:cNvGrpSpPr/>
          <p:nvPr/>
        </p:nvGrpSpPr>
        <p:grpSpPr>
          <a:xfrm>
            <a:off x="5270263" y="1346664"/>
            <a:ext cx="7348452" cy="4697300"/>
            <a:chOff x="0" y="0"/>
            <a:chExt cx="7348450" cy="4697298"/>
          </a:xfrm>
        </p:grpSpPr>
        <p:grpSp>
          <p:nvGrpSpPr>
            <p:cNvPr id="309" name="组 17"/>
            <p:cNvGrpSpPr/>
            <p:nvPr/>
          </p:nvGrpSpPr>
          <p:grpSpPr>
            <a:xfrm>
              <a:off x="0" y="0"/>
              <a:ext cx="6854913" cy="4697299"/>
              <a:chOff x="0" y="0"/>
              <a:chExt cx="6854911" cy="4697298"/>
            </a:xfrm>
          </p:grpSpPr>
          <p:pic>
            <p:nvPicPr>
              <p:cNvPr id="306" name="图片 3" descr="图片 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854912" cy="46972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7" name="直线箭头连接符 5"/>
              <p:cNvSpPr/>
              <p:nvPr/>
            </p:nvSpPr>
            <p:spPr>
              <a:xfrm>
                <a:off x="3215018" y="2636065"/>
                <a:ext cx="1147164" cy="1289046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8" name="直线箭头连接符 7"/>
              <p:cNvSpPr/>
              <p:nvPr/>
            </p:nvSpPr>
            <p:spPr>
              <a:xfrm flipV="1">
                <a:off x="3215018" y="1448294"/>
                <a:ext cx="1147164" cy="1158786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310" name="文本框 6"/>
            <p:cNvSpPr txBox="1"/>
            <p:nvPr/>
          </p:nvSpPr>
          <p:spPr>
            <a:xfrm>
              <a:off x="4362182" y="3925111"/>
              <a:ext cx="2986269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/>
              <a:r>
                <a:t>(2,</a:t>
              </a:r>
              <a:r>
                <a:t> </a:t>
              </a:r>
              <a:r>
                <a:t>-2)</a:t>
              </a:r>
            </a:p>
          </p:txBody>
        </p:sp>
        <p:sp>
          <p:nvSpPr>
            <p:cNvPr id="311" name="文本框 10"/>
            <p:cNvSpPr txBox="1"/>
            <p:nvPr/>
          </p:nvSpPr>
          <p:spPr>
            <a:xfrm>
              <a:off x="4362182" y="975356"/>
              <a:ext cx="2986269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/>
              <a:r>
                <a:t>(2,</a:t>
              </a:r>
              <a:r>
                <a:t> </a:t>
              </a:r>
              <a:r>
                <a:t>2)</a:t>
              </a:r>
            </a:p>
          </p:txBody>
        </p:sp>
        <p:sp>
          <p:nvSpPr>
            <p:cNvPr id="312" name="环形箭头 16"/>
            <p:cNvSpPr/>
            <p:nvPr/>
          </p:nvSpPr>
          <p:spPr>
            <a:xfrm flipH="1" rot="7001462">
              <a:off x="3496544" y="2135168"/>
              <a:ext cx="1321696" cy="789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671"/>
                    <a:pt x="4574" y="0"/>
                    <a:pt x="10215" y="0"/>
                  </a:cubicBezTo>
                  <a:cubicBezTo>
                    <a:pt x="14966" y="0"/>
                    <a:pt x="19090" y="6925"/>
                    <a:pt x="20165" y="16710"/>
                  </a:cubicBezTo>
                  <a:lnTo>
                    <a:pt x="21600" y="16710"/>
                  </a:lnTo>
                  <a:lnTo>
                    <a:pt x="18971" y="21600"/>
                  </a:lnTo>
                  <a:lnTo>
                    <a:pt x="15763" y="16710"/>
                  </a:lnTo>
                  <a:lnTo>
                    <a:pt x="17193" y="16710"/>
                  </a:lnTo>
                  <a:lnTo>
                    <a:pt x="17193" y="16710"/>
                  </a:lnTo>
                  <a:cubicBezTo>
                    <a:pt x="16014" y="7883"/>
                    <a:pt x="11934" y="2916"/>
                    <a:pt x="8081" y="5617"/>
                  </a:cubicBezTo>
                  <a:cubicBezTo>
                    <a:pt x="5013" y="7767"/>
                    <a:pt x="2919" y="14253"/>
                    <a:pt x="2919" y="21600"/>
                  </a:cubicBezTo>
                  <a:close/>
                </a:path>
              </a:pathLst>
            </a:custGeom>
            <a:solidFill>
              <a:srgbClr val="B4C7E7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线性代数</a:t>
            </a:r>
          </a:p>
        </p:txBody>
      </p:sp>
      <p:sp>
        <p:nvSpPr>
          <p:cNvPr id="316" name="文本占位符 2"/>
          <p:cNvSpPr txBox="1"/>
          <p:nvPr>
            <p:ph type="body" idx="1"/>
          </p:nvPr>
        </p:nvSpPr>
        <p:spPr>
          <a:xfrm>
            <a:off x="838200" y="1825624"/>
            <a:ext cx="10515600" cy="4841184"/>
          </a:xfrm>
          <a:prstGeom prst="rect">
            <a:avLst/>
          </a:prstGeom>
        </p:spPr>
        <p:txBody>
          <a:bodyPr/>
          <a:lstStyle/>
          <a:p>
            <a:pPr marL="187452" indent="-187452" defTabSz="749808">
              <a:spcBef>
                <a:spcPts val="800"/>
              </a:spcBef>
              <a:defRPr sz="2296"/>
            </a:pPr>
            <a:r>
              <a:t>矩阵的转置：</a:t>
            </a:r>
          </a:p>
          <a:p>
            <a:pPr marL="187452" indent="-187452" defTabSz="749808">
              <a:spcBef>
                <a:spcPts val="800"/>
              </a:spcBef>
              <a:defRPr sz="2296"/>
            </a:pPr>
          </a:p>
          <a:p>
            <a:pPr marL="0" indent="0" defTabSz="749808">
              <a:spcBef>
                <a:spcPts val="800"/>
              </a:spcBef>
              <a:buSzTx/>
              <a:buNone/>
              <a:defRPr sz="2296"/>
            </a:pPr>
            <a14:m>
              <m:oMathPara>
                <m:oMathParaPr>
                  <m:jc m:val="left"/>
                </m:oMathParaPr>
                <m:oMath>
                  <m:sSup>
                    <m:e>
                      <m:d>
                        <m:dPr>
                          <m:ctrlP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["/>
                          <m:endChr m:val="]"/>
                        </m:dPr>
                        <m:e>
                          <m:m>
                            <m:mPr>
                              <m:ctrlPr>
                                <a:rPr xmlns:a="http://schemas.openxmlformats.org/drawingml/2006/mai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baseJc m:val="center"/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</m:mPr>
                            <m:mr>
                              <m:e>
                                <m:m>
                                  <m:mPr>
                                    <m:ctrlPr>
                                      <a:rPr xmlns:a="http://schemas.openxmlformats.org/drawingml/2006/mai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  <m:baseJc m:val="center"/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ctrlPr>
                                      <a:rPr xmlns:a="http://schemas.openxmlformats.org/drawingml/2006/mai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  <m:baseJc m:val="center"/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ctrlPr>
                                      <a:rPr xmlns:a="http://schemas.openxmlformats.org/drawingml/2006/mai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  <m:baseJc m:val="center"/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ctrlPr>
                                      <a:rPr xmlns:a="http://schemas.openxmlformats.org/drawingml/2006/main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  <m:baseJc m:val="center"/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</m:mPr>
                                  <m:mr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xmlns:a="http://schemas.openxmlformats.org/drawingml/2006/mai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e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sup>
                  </m:sSup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m>
                              <m:mPr>
                                <m:ctrlPr>
                                  <a:rPr xmlns:a="http://schemas.openxmlformats.org/drawingml/2006/mai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baseJc m:val="center"/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</m:mPr>
                              <m:mr>
                                <m:e>
                                  <m:r>
                                    <a:rPr xmlns:a="http://schemas.openxmlformats.org/drawingml/2006/mai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xmlns:a="http://schemas.openxmlformats.org/drawingml/2006/mai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xmlns:a="http://schemas.openxmlformats.org/drawingml/2006/mai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xmlns:a="http://schemas.openxmlformats.org/drawingml/2006/mai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xmlns:a="http://schemas.openxmlformats.org/drawingml/2006/mai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xmlns:a="http://schemas.openxmlformats.org/drawingml/2006/mai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</m:m>
                          </m:e>
                          <m:e>
                            <m:eqArr>
                              <m:eqArrPr>
                                <m:ctrlPr>
                                  <a:rPr xmlns:a="http://schemas.openxmlformats.org/drawingml/2006/mai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xmlns:a="http://schemas.openxmlformats.org/drawingml/2006/mai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xmlns:a="http://schemas.openxmlformats.org/drawingml/2006/mai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xmlns:a="http://schemas.openxmlformats.org/drawingml/2006/mai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m>
                              <m:mPr>
                                <m:ctrlPr>
                                  <a:rPr xmlns:a="http://schemas.openxmlformats.org/drawingml/2006/main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baseJc m:val="center"/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</m:mPr>
                              <m:mr>
                                <m:e>
                                  <m:r>
                                    <a:rPr xmlns:a="http://schemas.openxmlformats.org/drawingml/2006/mai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xmlns:a="http://schemas.openxmlformats.org/drawingml/2006/mai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xmlns:a="http://schemas.openxmlformats.org/drawingml/2006/mai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mr>
                      </m:m>
                    </m:e>
                  </m:d>
                </m:oMath>
              </m:oMathPara>
            </a14:m>
          </a:p>
          <a:p>
            <a:pPr marL="0" indent="0" defTabSz="749808">
              <a:spcBef>
                <a:spcPts val="800"/>
              </a:spcBef>
              <a:buSzTx/>
              <a:buNone/>
              <a:defRPr sz="2296"/>
            </a:pPr>
          </a:p>
          <a:p>
            <a:pPr marL="187452" indent="-187452" defTabSz="749808">
              <a:spcBef>
                <a:spcPts val="800"/>
              </a:spcBef>
              <a:defRPr sz="2296"/>
            </a:pPr>
            <a:r>
              <a:t>矩阵（方阵）的逆：</a:t>
            </a:r>
          </a:p>
          <a:p>
            <a:pPr marL="0" indent="0" algn="ctr" defTabSz="749808">
              <a:spcBef>
                <a:spcPts val="800"/>
              </a:spcBef>
              <a:buSzTx/>
              <a:buNone/>
              <a:defRPr sz="2296"/>
            </a:pPr>
            <a14:m>
              <m:oMath>
                <m:sSup>
                  <m:e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e>
                  <m:sup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满</m:t>
                </m:r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足</m:t>
                </m:r>
              </m:oMath>
            </a14:m>
            <a:r>
              <a:t>：</a:t>
            </a:r>
            <a14:m>
              <m:oMath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𝐴</m:t>
                </m:r>
                <m:sSup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e>
                  <m:sup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𝐼</m:t>
                </m:r>
              </m:oMath>
            </a14:m>
            <a:r>
              <a:t>，其中</a:t>
            </a:r>
            <a14:m>
              <m:oMath>
                <m:r>
                  <a:rPr xmlns:a="http://schemas.openxmlformats.org/drawingml/2006/main" sz="2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𝐼</m:t>
                </m:r>
              </m:oMath>
            </a14:m>
            <a:r>
              <a:t>为</a:t>
            </a:r>
            <a14:m>
              <m:oMath>
                <m:d>
                  <m:dPr>
                    <m:ctrl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e>
                </m:d>
              </m:oMath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319" name="文本占位符 2"/>
          <p:cNvSpPr txBox="1"/>
          <p:nvPr>
            <p:ph type="body" sz="half" idx="1"/>
          </p:nvPr>
        </p:nvSpPr>
        <p:spPr>
          <a:xfrm>
            <a:off x="838200" y="1825624"/>
            <a:ext cx="5479473" cy="4408922"/>
          </a:xfrm>
          <a:prstGeom prst="rect">
            <a:avLst/>
          </a:prstGeom>
        </p:spPr>
        <p:txBody>
          <a:bodyPr/>
          <a:lstStyle/>
          <a:p>
            <a:pPr/>
            <a:r>
              <a:t>平时不好好学习，考试的时候</a:t>
            </a:r>
            <a:r>
              <a:rPr>
                <a:solidFill>
                  <a:srgbClr val="FF0000"/>
                </a:solidFill>
              </a:rPr>
              <a:t>不确定</a:t>
            </a:r>
            <a:r>
              <a:t>能否及格</a:t>
            </a:r>
          </a:p>
          <a:p>
            <a:pPr/>
            <a:r>
              <a:t>太阳</a:t>
            </a:r>
            <a:r>
              <a:rPr>
                <a:solidFill>
                  <a:srgbClr val="FF0000"/>
                </a:solidFill>
              </a:rPr>
              <a:t>一定</a:t>
            </a:r>
            <a:r>
              <a:t>是从东方升起的</a:t>
            </a:r>
          </a:p>
          <a:p>
            <a:pPr/>
            <a:r>
              <a:t>我们绝对</a:t>
            </a:r>
            <a:r>
              <a:rPr>
                <a:solidFill>
                  <a:srgbClr val="FF0000"/>
                </a:solidFill>
              </a:rPr>
              <a:t>不可能</a:t>
            </a:r>
            <a:r>
              <a:t>先经历明天再经历昨天</a:t>
            </a:r>
          </a:p>
          <a:p>
            <a:pPr/>
            <a:r>
              <a:t>赌徒</a:t>
            </a:r>
            <a:r>
              <a:rPr>
                <a:solidFill>
                  <a:srgbClr val="FF0000"/>
                </a:solidFill>
              </a:rPr>
              <a:t>有可能</a:t>
            </a:r>
            <a:r>
              <a:t>在赌场用一百美元赢到一千万美元</a:t>
            </a:r>
          </a:p>
        </p:txBody>
      </p:sp>
      <p:pic>
        <p:nvPicPr>
          <p:cNvPr id="320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-498764"/>
            <a:ext cx="6502400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323" name="文本占位符 2"/>
          <p:cNvSpPr txBox="1"/>
          <p:nvPr>
            <p:ph type="body" idx="1"/>
          </p:nvPr>
        </p:nvSpPr>
        <p:spPr>
          <a:xfrm>
            <a:off x="838200" y="1825624"/>
            <a:ext cx="10515600" cy="5032376"/>
          </a:xfrm>
          <a:prstGeom prst="rect">
            <a:avLst/>
          </a:prstGeom>
        </p:spPr>
        <p:txBody>
          <a:bodyPr/>
          <a:lstStyle/>
          <a:p>
            <a:pPr/>
            <a:r>
              <a:t>概率的数值范围：</a:t>
            </a:r>
            <a14:m>
              <m:oMath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≤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≤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</a:p>
          <a:p>
            <a:pPr/>
            <a14:m>
              <m:oMath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：不可能事件</a:t>
            </a:r>
          </a:p>
          <a:p>
            <a:pPr/>
            <a14:m>
              <m:oMath>
                <m:r>
                  <a:rPr xmlns:a="http://schemas.openxmlformats.org/drawingml/2006/main" sz="3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r>
                  <a:rPr xmlns:a="http://schemas.openxmlformats.org/drawingml/2006/main" sz="3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：必然事件</a:t>
            </a:r>
          </a:p>
          <a:p>
            <a:pPr/>
            <a14:m>
              <m:oMath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：</a:t>
            </a:r>
            <a:r>
              <a:rPr>
                <a:solidFill>
                  <a:srgbClr val="FF0000"/>
                </a:solidFill>
              </a:rPr>
              <a:t>随机</a:t>
            </a:r>
            <a:r>
              <a:t>事件  </a:t>
            </a:r>
            <a14:m>
              <m:oMath>
                <m:r>
                  <a:rPr xmlns:a="http://schemas.openxmlformats.org/drawingml/2006/main" sz="3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⟸</m:t>
                </m:r>
              </m:oMath>
            </a14:m>
            <a:r>
              <a:t>  概率学关注的重点</a:t>
            </a:r>
          </a:p>
          <a:p>
            <a:pPr/>
            <a:r>
              <a:t>抛硬币：</a:t>
            </a:r>
          </a:p>
          <a:p>
            <a:pPr lvl="1">
              <a:buFontTx/>
              <a:buChar char="-"/>
            </a:pPr>
            <a:r>
              <a:t>正面</a:t>
            </a:r>
            <a:r>
              <a:t>or</a:t>
            </a:r>
            <a:r>
              <a:t>反面</a:t>
            </a:r>
          </a:p>
          <a:p>
            <a:pPr lvl="1">
              <a:buFontTx/>
              <a:buChar char="-"/>
            </a:pPr>
            <a:r>
              <a:t>概率相等</a:t>
            </a:r>
            <a:r>
              <a:t>——1/2</a:t>
            </a:r>
          </a:p>
          <a:p>
            <a:pPr lvl="1">
              <a:buFontTx/>
              <a:buChar char="-"/>
            </a:pPr>
            <a:r>
              <a:t>每一次抛掷都是一次</a:t>
            </a:r>
            <a:r>
              <a:rPr>
                <a:solidFill>
                  <a:srgbClr val="FF0000"/>
                </a:solidFill>
              </a:rPr>
              <a:t>随机事件</a:t>
            </a:r>
          </a:p>
        </p:txBody>
      </p:sp>
      <p:pic>
        <p:nvPicPr>
          <p:cNvPr id="324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l="29909" t="0" r="10635" b="0"/>
          <a:stretch>
            <a:fillRect/>
          </a:stretch>
        </p:blipFill>
        <p:spPr>
          <a:xfrm>
            <a:off x="8567650" y="365125"/>
            <a:ext cx="362435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327" name="文本占位符 2"/>
          <p:cNvSpPr txBox="1"/>
          <p:nvPr>
            <p:ph type="body" idx="1"/>
          </p:nvPr>
        </p:nvSpPr>
        <p:spPr>
          <a:xfrm>
            <a:off x="838200" y="1825624"/>
            <a:ext cx="7607531" cy="5032376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2772"/>
            </a:pPr>
            <a:r>
              <a:t>抛硬币：</a:t>
            </a:r>
          </a:p>
          <a:p>
            <a:pPr marL="509206" indent="-509206" defTabSz="905255">
              <a:spcBef>
                <a:spcPts val="900"/>
              </a:spcBef>
              <a:buFontTx/>
              <a:buAutoNum type="arabicPeriod" startAt="1"/>
              <a:defRPr sz="2772"/>
            </a:pPr>
            <a:r>
              <a:t>单次抛掷，正面朝上反面朝上概率都是</a:t>
            </a:r>
            <a:r>
              <a:t>1/2</a:t>
            </a:r>
            <a:r>
              <a:t>，那第一次第二次都出现正面朝上的概率如何计算？</a:t>
            </a:r>
          </a:p>
          <a:p>
            <a:pPr marL="509206" indent="-509206" defTabSz="905255">
              <a:spcBef>
                <a:spcPts val="900"/>
              </a:spcBef>
              <a:buFontTx/>
              <a:buAutoNum type="arabicPeriod" startAt="1"/>
              <a:defRPr sz="2772"/>
            </a:pPr>
            <a:r>
              <a:t>甲是普通人，抛硬币正面朝上的概率如前所述，乙是赌神，可通过小技巧使正面朝上的概率是</a:t>
            </a:r>
            <a:r>
              <a:t>0.7</a:t>
            </a:r>
            <a:r>
              <a:t>，那我们怎么描述让乙来抛硬币时正面朝上的概率？直接说</a:t>
            </a:r>
            <a:r>
              <a:t>P=0.7?</a:t>
            </a:r>
          </a:p>
          <a:p>
            <a:pPr marL="509206" indent="-509206" defTabSz="905255">
              <a:spcBef>
                <a:spcPts val="900"/>
              </a:spcBef>
              <a:buFontTx/>
              <a:buAutoNum type="arabicPeriod" startAt="1"/>
              <a:defRPr sz="2772"/>
            </a:pPr>
            <a:r>
              <a:t>第一次，第二次抛掷都是正面朝上，第三次抛掷还出现正面朝上的概率是</a:t>
            </a:r>
            <a:r>
              <a:t>1/2</a:t>
            </a:r>
            <a:r>
              <a:t>吗？</a:t>
            </a:r>
          </a:p>
        </p:txBody>
      </p:sp>
      <p:pic>
        <p:nvPicPr>
          <p:cNvPr id="32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l="29909" t="0" r="10635" b="0"/>
          <a:stretch>
            <a:fillRect/>
          </a:stretch>
        </p:blipFill>
        <p:spPr>
          <a:xfrm>
            <a:off x="8567650" y="365125"/>
            <a:ext cx="362435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331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1.</a:t>
            </a:r>
            <a:r>
              <a:t> 单次抛掷，正面朝上反面朝上概率都是</a:t>
            </a:r>
            <a:r>
              <a:t>1/2</a:t>
            </a:r>
            <a:r>
              <a:t>，那第一次第二次都出现正面朝上的概率如何计算？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答：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	</a:t>
            </a:r>
            <a:r>
              <a:t>这一事件由两个先后步骤组成：第一次抛掷和第二次抛掷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	</a:t>
            </a:r>
            <a:r>
              <a:t>事件的概率由两步骤各自的概率相乘得到：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正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正</m:t>
                      </m:r>
                    </m:e>
                  </m:d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f>
                    <m:f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den>
                  </m:f>
                </m:oMath>
              </m:oMathPara>
            </a14:m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	Wait,</a:t>
            </a:r>
            <a:r>
              <a:t> 为什么事件的概率要由步骤的概率相乘得到？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334" name="文本框 3"/>
          <p:cNvSpPr txBox="1"/>
          <p:nvPr/>
        </p:nvSpPr>
        <p:spPr>
          <a:xfrm>
            <a:off x="1862051" y="1894811"/>
            <a:ext cx="1064030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正</a:t>
            </a:r>
          </a:p>
        </p:txBody>
      </p:sp>
      <p:sp>
        <p:nvSpPr>
          <p:cNvPr id="335" name="文本框 4"/>
          <p:cNvSpPr txBox="1"/>
          <p:nvPr/>
        </p:nvSpPr>
        <p:spPr>
          <a:xfrm>
            <a:off x="1869670" y="3701184"/>
            <a:ext cx="1296786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反</a:t>
            </a:r>
          </a:p>
        </p:txBody>
      </p:sp>
      <p:sp>
        <p:nvSpPr>
          <p:cNvPr id="336" name="直线箭头连接符 6"/>
          <p:cNvSpPr/>
          <p:nvPr/>
        </p:nvSpPr>
        <p:spPr>
          <a:xfrm flipV="1">
            <a:off x="2926079" y="1690688"/>
            <a:ext cx="1296786" cy="52728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7" name="直线箭头连接符 7"/>
          <p:cNvSpPr/>
          <p:nvPr/>
        </p:nvSpPr>
        <p:spPr>
          <a:xfrm>
            <a:off x="2934392" y="2229683"/>
            <a:ext cx="1288474" cy="5868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8" name="直线箭头连接符 10"/>
          <p:cNvSpPr/>
          <p:nvPr/>
        </p:nvSpPr>
        <p:spPr>
          <a:xfrm>
            <a:off x="2926079" y="4036055"/>
            <a:ext cx="1288474" cy="5868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直线箭头连接符 11"/>
          <p:cNvSpPr/>
          <p:nvPr/>
        </p:nvSpPr>
        <p:spPr>
          <a:xfrm flipV="1">
            <a:off x="2934392" y="3497060"/>
            <a:ext cx="1296786" cy="52728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文本框 12"/>
          <p:cNvSpPr txBox="1"/>
          <p:nvPr/>
        </p:nvSpPr>
        <p:spPr>
          <a:xfrm>
            <a:off x="4481945" y="1308003"/>
            <a:ext cx="1064030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正</a:t>
            </a:r>
          </a:p>
        </p:txBody>
      </p:sp>
      <p:sp>
        <p:nvSpPr>
          <p:cNvPr id="341" name="文本框 13"/>
          <p:cNvSpPr txBox="1"/>
          <p:nvPr/>
        </p:nvSpPr>
        <p:spPr>
          <a:xfrm>
            <a:off x="4481945" y="3173895"/>
            <a:ext cx="1064030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正</a:t>
            </a:r>
          </a:p>
        </p:txBody>
      </p:sp>
      <p:sp>
        <p:nvSpPr>
          <p:cNvPr id="342" name="文本框 14"/>
          <p:cNvSpPr txBox="1"/>
          <p:nvPr/>
        </p:nvSpPr>
        <p:spPr>
          <a:xfrm>
            <a:off x="4481945" y="2493327"/>
            <a:ext cx="1296786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反</a:t>
            </a:r>
          </a:p>
        </p:txBody>
      </p:sp>
      <p:sp>
        <p:nvSpPr>
          <p:cNvPr id="343" name="文本框 15"/>
          <p:cNvSpPr txBox="1"/>
          <p:nvPr/>
        </p:nvSpPr>
        <p:spPr>
          <a:xfrm>
            <a:off x="4481943" y="4299699"/>
            <a:ext cx="1296786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反</a:t>
            </a:r>
          </a:p>
        </p:txBody>
      </p:sp>
      <p:sp>
        <p:nvSpPr>
          <p:cNvPr id="344" name="直线连接符 17"/>
          <p:cNvSpPr/>
          <p:nvPr/>
        </p:nvSpPr>
        <p:spPr>
          <a:xfrm flipV="1">
            <a:off x="5344390" y="1631165"/>
            <a:ext cx="1503220" cy="2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5" name="直线连接符 18"/>
          <p:cNvSpPr/>
          <p:nvPr/>
        </p:nvSpPr>
        <p:spPr>
          <a:xfrm flipV="1">
            <a:off x="5345772" y="4657104"/>
            <a:ext cx="1503220" cy="2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6" name="直线连接符 19"/>
          <p:cNvSpPr/>
          <p:nvPr/>
        </p:nvSpPr>
        <p:spPr>
          <a:xfrm flipV="1">
            <a:off x="5374868" y="3497060"/>
            <a:ext cx="1503220" cy="2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7" name="直线连接符 20"/>
          <p:cNvSpPr/>
          <p:nvPr/>
        </p:nvSpPr>
        <p:spPr>
          <a:xfrm flipV="1">
            <a:off x="5354087" y="2823217"/>
            <a:ext cx="1503220" cy="2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8" name="文本框 21"/>
          <p:cNvSpPr txBox="1"/>
          <p:nvPr/>
        </p:nvSpPr>
        <p:spPr>
          <a:xfrm>
            <a:off x="7267054" y="1305256"/>
            <a:ext cx="1064030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正正</a:t>
            </a:r>
          </a:p>
        </p:txBody>
      </p:sp>
      <p:sp>
        <p:nvSpPr>
          <p:cNvPr id="349" name="文本框 22"/>
          <p:cNvSpPr txBox="1"/>
          <p:nvPr/>
        </p:nvSpPr>
        <p:spPr>
          <a:xfrm>
            <a:off x="7267054" y="2493325"/>
            <a:ext cx="1064030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正反</a:t>
            </a:r>
          </a:p>
        </p:txBody>
      </p:sp>
      <p:sp>
        <p:nvSpPr>
          <p:cNvPr id="350" name="文本框 23"/>
          <p:cNvSpPr txBox="1"/>
          <p:nvPr/>
        </p:nvSpPr>
        <p:spPr>
          <a:xfrm>
            <a:off x="7267054" y="3169281"/>
            <a:ext cx="1064030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反正</a:t>
            </a:r>
          </a:p>
        </p:txBody>
      </p:sp>
      <p:sp>
        <p:nvSpPr>
          <p:cNvPr id="351" name="文本框 24"/>
          <p:cNvSpPr txBox="1"/>
          <p:nvPr/>
        </p:nvSpPr>
        <p:spPr>
          <a:xfrm>
            <a:off x="7267054" y="4299699"/>
            <a:ext cx="1064030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600"/>
            </a:lvl1pPr>
          </a:lstStyle>
          <a:p>
            <a:pPr/>
            <a:r>
              <a:t>反反</a:t>
            </a:r>
          </a:p>
        </p:txBody>
      </p:sp>
      <p:sp>
        <p:nvSpPr>
          <p:cNvPr id="352" name="文本框 25"/>
          <p:cNvSpPr txBox="1"/>
          <p:nvPr/>
        </p:nvSpPr>
        <p:spPr>
          <a:xfrm>
            <a:off x="987825" y="5237017"/>
            <a:ext cx="232825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/>
            </a:lvl1pPr>
          </a:lstStyle>
          <a:p>
            <a:pPr/>
            <a:r>
              <a:t>第一次抛掷硬币</a:t>
            </a:r>
          </a:p>
        </p:txBody>
      </p:sp>
      <p:sp>
        <p:nvSpPr>
          <p:cNvPr id="353" name="文本框 26"/>
          <p:cNvSpPr txBox="1"/>
          <p:nvPr/>
        </p:nvSpPr>
        <p:spPr>
          <a:xfrm>
            <a:off x="3650672" y="5237017"/>
            <a:ext cx="2400997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/>
            </a:lvl1pPr>
          </a:lstStyle>
          <a:p>
            <a:pPr/>
            <a:r>
              <a:t>第二次抛掷硬币</a:t>
            </a:r>
          </a:p>
        </p:txBody>
      </p:sp>
      <p:sp>
        <p:nvSpPr>
          <p:cNvPr id="354" name="文本框 27"/>
          <p:cNvSpPr txBox="1"/>
          <p:nvPr/>
        </p:nvSpPr>
        <p:spPr>
          <a:xfrm>
            <a:off x="7267054" y="5237017"/>
            <a:ext cx="2011680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/>
            </a:lvl1pPr>
          </a:lstStyle>
          <a:p>
            <a:pPr/>
            <a:r>
              <a:t>最终结果</a:t>
            </a:r>
          </a:p>
        </p:txBody>
      </p:sp>
      <p:sp>
        <p:nvSpPr>
          <p:cNvPr id="355" name="矩形 29"/>
          <p:cNvSpPr/>
          <p:nvPr/>
        </p:nvSpPr>
        <p:spPr>
          <a:xfrm>
            <a:off x="987824" y="5237017"/>
            <a:ext cx="2178632" cy="40010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56" name="矩形 30"/>
          <p:cNvSpPr/>
          <p:nvPr/>
        </p:nvSpPr>
        <p:spPr>
          <a:xfrm>
            <a:off x="3650672" y="5241087"/>
            <a:ext cx="2178632" cy="40010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57" name="矩形 31"/>
          <p:cNvSpPr/>
          <p:nvPr/>
        </p:nvSpPr>
        <p:spPr>
          <a:xfrm>
            <a:off x="6709753" y="5230062"/>
            <a:ext cx="2178632" cy="400109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58" name="左箭头 33"/>
          <p:cNvSpPr/>
          <p:nvPr/>
        </p:nvSpPr>
        <p:spPr>
          <a:xfrm>
            <a:off x="8397584" y="1233646"/>
            <a:ext cx="1511186" cy="77630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59" name="文本框 34"/>
          <p:cNvSpPr txBox="1"/>
          <p:nvPr/>
        </p:nvSpPr>
        <p:spPr>
          <a:xfrm>
            <a:off x="10052164" y="1388654"/>
            <a:ext cx="2075067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solidFill>
                  <a:srgbClr val="0070C0"/>
                </a:solidFill>
              </a:defRPr>
            </a:lvl1pPr>
          </a:lstStyle>
          <a:p>
            <a:pPr/>
            <a:r>
              <a:t>题目中的结果</a:t>
            </a:r>
          </a:p>
        </p:txBody>
      </p:sp>
      <p:sp>
        <p:nvSpPr>
          <p:cNvPr id="360" name="文本框 35"/>
          <p:cNvSpPr txBox="1"/>
          <p:nvPr/>
        </p:nvSpPr>
        <p:spPr>
          <a:xfrm>
            <a:off x="651856" y="5916517"/>
            <a:ext cx="10888286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solidFill>
                  <a:srgbClr val="FF0000"/>
                </a:solidFill>
              </a:defRPr>
            </a:pPr>
            <a:r>
              <a:t>总共四种情况，两次抛掷均为正面的情况只占一种，所以最终概率</a:t>
            </a:r>
            <a:r>
              <a:t>=1/4</a:t>
            </a:r>
          </a:p>
          <a:p>
            <a:pPr>
              <a:defRPr b="1" sz="2400">
                <a:solidFill>
                  <a:srgbClr val="FF0000"/>
                </a:solidFill>
              </a:defRPr>
            </a:pPr>
            <a:r>
              <a:t>事件经由多个步骤完成，最终可能的结果种类是每一步可能结果数量相乘得到的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363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defTabSz="850391">
              <a:lnSpc>
                <a:spcPct val="81000"/>
              </a:lnSpc>
              <a:spcBef>
                <a:spcPts val="900"/>
              </a:spcBef>
              <a:buSzTx/>
              <a:buNone/>
              <a:defRPr sz="2604"/>
            </a:pPr>
            <a:r>
              <a:t>1.</a:t>
            </a:r>
            <a:r>
              <a:t> 单次抛掷，正面朝上反面朝上概率都是</a:t>
            </a:r>
            <a:r>
              <a:t>1/2</a:t>
            </a:r>
            <a:r>
              <a:t>，那第一次第二次都出现正面朝上的概率如何计算？</a:t>
            </a:r>
          </a:p>
          <a:p>
            <a:pPr marL="0" indent="0" defTabSz="850391">
              <a:lnSpc>
                <a:spcPct val="81000"/>
              </a:lnSpc>
              <a:spcBef>
                <a:spcPts val="900"/>
              </a:spcBef>
              <a:buSzTx/>
              <a:buNone/>
              <a:defRPr sz="2604"/>
            </a:pPr>
          </a:p>
          <a:p>
            <a:pPr marL="212597" indent="-212597" defTabSz="850391">
              <a:lnSpc>
                <a:spcPct val="81000"/>
              </a:lnSpc>
              <a:spcBef>
                <a:spcPts val="900"/>
              </a:spcBef>
              <a:defRPr sz="2604">
                <a:solidFill>
                  <a:srgbClr val="FF0000"/>
                </a:solidFill>
              </a:defRPr>
            </a:pPr>
            <a:r>
              <a:t>联合概率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 lvl="2" marL="1148028" indent="-297636" defTabSz="850391">
              <a:lnSpc>
                <a:spcPct val="81000"/>
              </a:lnSpc>
              <a:spcBef>
                <a:spcPts val="900"/>
              </a:spcBef>
              <a:buFontTx/>
              <a:buChar char="-"/>
              <a:defRPr sz="2604"/>
            </a:pPr>
            <a:r>
              <a:t>A</a:t>
            </a:r>
            <a:r>
              <a:t>事件（第一次抛掷正面朝上）发生的概率用</a:t>
            </a:r>
            <a:r>
              <a:t>P(A)</a:t>
            </a:r>
            <a:r>
              <a:t>表示</a:t>
            </a:r>
          </a:p>
          <a:p>
            <a:pPr lvl="2" marL="1148028" indent="-297636" defTabSz="850391">
              <a:lnSpc>
                <a:spcPct val="81000"/>
              </a:lnSpc>
              <a:spcBef>
                <a:spcPts val="900"/>
              </a:spcBef>
              <a:buFontTx/>
              <a:buChar char="-"/>
              <a:defRPr sz="2604"/>
            </a:pPr>
            <a:r>
              <a:t>B</a:t>
            </a:r>
            <a:r>
              <a:t>事件（第二次抛掷正面朝上）发生的概率用</a:t>
            </a:r>
            <a:r>
              <a:t>P(B)</a:t>
            </a:r>
            <a:r>
              <a:t>表示</a:t>
            </a:r>
          </a:p>
          <a:p>
            <a:pPr lvl="2" marL="1148028" indent="-297636" defTabSz="850391">
              <a:lnSpc>
                <a:spcPct val="81000"/>
              </a:lnSpc>
              <a:spcBef>
                <a:spcPts val="900"/>
              </a:spcBef>
              <a:buFontTx/>
              <a:buChar char="-"/>
              <a:defRPr sz="2604"/>
            </a:pPr>
            <a:r>
              <a:t>A</a:t>
            </a:r>
            <a:r>
              <a:t>和</a:t>
            </a:r>
            <a:r>
              <a:t>B</a:t>
            </a:r>
            <a:r>
              <a:t>同时发生的概率用</a:t>
            </a:r>
            <a:r>
              <a:t>P(AB)</a:t>
            </a:r>
            <a:r>
              <a:t>或</a:t>
            </a:r>
            <a:r>
              <a:t>P(A,B)</a:t>
            </a:r>
            <a:r>
              <a:t>表示</a:t>
            </a:r>
          </a:p>
          <a:p>
            <a:pPr lvl="2" marL="1148028" indent="-297636" defTabSz="850391">
              <a:lnSpc>
                <a:spcPct val="81000"/>
              </a:lnSpc>
              <a:spcBef>
                <a:spcPts val="900"/>
              </a:spcBef>
              <a:buFontTx/>
              <a:buChar char="-"/>
              <a:defRPr sz="2604"/>
            </a:pPr>
            <a:r>
              <a:t>若</a:t>
            </a:r>
            <a:r>
              <a:t>A</a:t>
            </a:r>
            <a:r>
              <a:t>和</a:t>
            </a:r>
            <a:r>
              <a:t>B</a:t>
            </a:r>
            <a:r>
              <a:t>是相互独立的，则</a:t>
            </a:r>
            <a:r>
              <a:t>P(AB)=P(A)P(B)</a:t>
            </a:r>
          </a:p>
          <a:p>
            <a:pPr lvl="2" marL="1148028" indent="-297636" defTabSz="850391">
              <a:lnSpc>
                <a:spcPct val="81000"/>
              </a:lnSpc>
              <a:spcBef>
                <a:spcPts val="900"/>
              </a:spcBef>
              <a:buFontTx/>
              <a:buChar char="-"/>
              <a:defRPr sz="2604"/>
            </a:pPr>
            <a:r>
              <a:t>若</a:t>
            </a:r>
            <a:r>
              <a:t>A</a:t>
            </a:r>
            <a:r>
              <a:t>和</a:t>
            </a:r>
            <a:r>
              <a:t>B</a:t>
            </a:r>
            <a:r>
              <a:t>不是相互独立的，则</a:t>
            </a:r>
            <a:r>
              <a:t>P(AB)=</a:t>
            </a:r>
            <a:r>
              <a:t>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人类如何表示数字？</a:t>
            </a:r>
          </a:p>
        </p:txBody>
      </p:sp>
      <p:sp>
        <p:nvSpPr>
          <p:cNvPr id="136" name="文本占位符 2"/>
          <p:cNvSpPr txBox="1"/>
          <p:nvPr>
            <p:ph type="body" idx="1"/>
          </p:nvPr>
        </p:nvSpPr>
        <p:spPr>
          <a:xfrm>
            <a:off x="490727" y="1839499"/>
            <a:ext cx="10515601" cy="4351339"/>
          </a:xfrm>
          <a:prstGeom prst="rect">
            <a:avLst/>
          </a:prstGeom>
        </p:spPr>
        <p:txBody>
          <a:bodyPr/>
          <a:lstStyle/>
          <a:p>
            <a:pPr/>
            <a:r>
              <a:t>史前文明</a:t>
            </a:r>
          </a:p>
        </p:txBody>
      </p:sp>
      <p:pic>
        <p:nvPicPr>
          <p:cNvPr id="137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5643" y="671273"/>
            <a:ext cx="3788157" cy="5688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1621" y="1638062"/>
            <a:ext cx="4565773" cy="4389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文本框 6"/>
          <p:cNvSpPr txBox="1"/>
          <p:nvPr/>
        </p:nvSpPr>
        <p:spPr>
          <a:xfrm>
            <a:off x="698370" y="2325035"/>
            <a:ext cx="152095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/>
            </a:pPr>
            <a:r>
              <a:t>-</a:t>
            </a:r>
            <a:r>
              <a:t>结绳记事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366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2.</a:t>
            </a:r>
            <a:r>
              <a:t> 甲是普通人，抛硬币正面朝上的概率如前所述，乙是赌神，可通过小技巧使正面朝上的概率是</a:t>
            </a:r>
            <a:r>
              <a:t>0.7</a:t>
            </a:r>
            <a:r>
              <a:t>，那我们怎么描述让乙来抛硬币时正面朝上的概率？直接说</a:t>
            </a:r>
            <a:r>
              <a:t>P(</a:t>
            </a:r>
            <a:r>
              <a:t>正面朝上</a:t>
            </a:r>
            <a:r>
              <a:t>)=0.7?</a:t>
            </a:r>
          </a:p>
        </p:txBody>
      </p:sp>
      <p:grpSp>
        <p:nvGrpSpPr>
          <p:cNvPr id="375" name="组 13"/>
          <p:cNvGrpSpPr/>
          <p:nvPr/>
        </p:nvGrpSpPr>
        <p:grpSpPr>
          <a:xfrm>
            <a:off x="1681620" y="3524594"/>
            <a:ext cx="7512257" cy="2986760"/>
            <a:chOff x="0" y="0"/>
            <a:chExt cx="7512256" cy="2986759"/>
          </a:xfrm>
        </p:grpSpPr>
        <p:pic>
          <p:nvPicPr>
            <p:cNvPr id="367" name="图片 4" descr="图片 4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182" t="0" r="22681" b="0"/>
            <a:stretch>
              <a:fillRect/>
            </a:stretch>
          </p:blipFill>
          <p:spPr>
            <a:xfrm>
              <a:off x="0" y="1662547"/>
              <a:ext cx="1345079" cy="1324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图片 5" descr="图片 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552" t="0" r="27028" b="0"/>
            <a:stretch>
              <a:fillRect/>
            </a:stretch>
          </p:blipFill>
          <p:spPr>
            <a:xfrm>
              <a:off x="0" y="-1"/>
              <a:ext cx="1345079" cy="137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文本框 6"/>
            <p:cNvSpPr txBox="1"/>
            <p:nvPr/>
          </p:nvSpPr>
          <p:spPr>
            <a:xfrm>
              <a:off x="1493842" y="476698"/>
              <a:ext cx="964277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普通人</a:t>
              </a:r>
            </a:p>
          </p:txBody>
        </p:sp>
        <p:sp>
          <p:nvSpPr>
            <p:cNvPr id="370" name="文本框 7"/>
            <p:cNvSpPr txBox="1"/>
            <p:nvPr/>
          </p:nvSpPr>
          <p:spPr>
            <a:xfrm>
              <a:off x="1593592" y="2124598"/>
              <a:ext cx="964277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赌神</a:t>
              </a:r>
            </a:p>
          </p:txBody>
        </p:sp>
        <p:sp>
          <p:nvSpPr>
            <p:cNvPr id="371" name="右箭头 8"/>
            <p:cNvSpPr/>
            <p:nvPr/>
          </p:nvSpPr>
          <p:spPr>
            <a:xfrm>
              <a:off x="2724125" y="417417"/>
              <a:ext cx="1690256" cy="53745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72" name="文本框 10"/>
            <p:cNvSpPr txBox="1"/>
            <p:nvPr/>
          </p:nvSpPr>
          <p:spPr>
            <a:xfrm>
              <a:off x="4889152" y="492087"/>
              <a:ext cx="2623105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b="1" sz="2400"/>
              </a:pPr>
              <a:r>
                <a:t>P(</a:t>
              </a:r>
              <a:r>
                <a:t>正面朝上</a:t>
              </a:r>
              <a:r>
                <a:t>)</a:t>
              </a:r>
              <a:r>
                <a:t> </a:t>
              </a:r>
              <a:r>
                <a:t>=</a:t>
              </a:r>
              <a:r>
                <a:t> </a:t>
              </a:r>
              <a:r>
                <a:t>0.5</a:t>
              </a:r>
            </a:p>
          </p:txBody>
        </p:sp>
        <p:sp>
          <p:nvSpPr>
            <p:cNvPr id="373" name="右箭头 11"/>
            <p:cNvSpPr/>
            <p:nvPr/>
          </p:nvSpPr>
          <p:spPr>
            <a:xfrm>
              <a:off x="2724124" y="2055925"/>
              <a:ext cx="1690256" cy="53745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74" name="文本框 12"/>
            <p:cNvSpPr txBox="1"/>
            <p:nvPr/>
          </p:nvSpPr>
          <p:spPr>
            <a:xfrm>
              <a:off x="4889152" y="2093819"/>
              <a:ext cx="2623105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b="1" sz="2400"/>
              </a:pPr>
              <a:r>
                <a:t>P(</a:t>
              </a:r>
              <a:r>
                <a:t>正面朝上</a:t>
              </a:r>
              <a:r>
                <a:t>)</a:t>
              </a:r>
              <a:r>
                <a:t> </a:t>
              </a:r>
              <a:r>
                <a:t>=</a:t>
              </a:r>
              <a:r>
                <a:t> </a:t>
              </a:r>
              <a:r>
                <a:t>0.7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378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387" name="组 3"/>
          <p:cNvGrpSpPr/>
          <p:nvPr/>
        </p:nvGrpSpPr>
        <p:grpSpPr>
          <a:xfrm>
            <a:off x="1681620" y="3524594"/>
            <a:ext cx="7512257" cy="2986760"/>
            <a:chOff x="0" y="0"/>
            <a:chExt cx="7512256" cy="2986759"/>
          </a:xfrm>
        </p:grpSpPr>
        <p:pic>
          <p:nvPicPr>
            <p:cNvPr id="379" name="图片 4" descr="图片 4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182" t="0" r="22681" b="0"/>
            <a:stretch>
              <a:fillRect/>
            </a:stretch>
          </p:blipFill>
          <p:spPr>
            <a:xfrm>
              <a:off x="0" y="1662547"/>
              <a:ext cx="1345079" cy="1324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图片 5" descr="图片 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552" t="0" r="27028" b="0"/>
            <a:stretch>
              <a:fillRect/>
            </a:stretch>
          </p:blipFill>
          <p:spPr>
            <a:xfrm>
              <a:off x="0" y="-1"/>
              <a:ext cx="1345079" cy="137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1" name="文本框 6"/>
            <p:cNvSpPr txBox="1"/>
            <p:nvPr/>
          </p:nvSpPr>
          <p:spPr>
            <a:xfrm>
              <a:off x="1493842" y="476698"/>
              <a:ext cx="964277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普通人</a:t>
              </a:r>
            </a:p>
          </p:txBody>
        </p:sp>
        <p:sp>
          <p:nvSpPr>
            <p:cNvPr id="382" name="文本框 7"/>
            <p:cNvSpPr txBox="1"/>
            <p:nvPr/>
          </p:nvSpPr>
          <p:spPr>
            <a:xfrm>
              <a:off x="1593592" y="2124598"/>
              <a:ext cx="964277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赌神</a:t>
              </a:r>
            </a:p>
          </p:txBody>
        </p:sp>
        <p:sp>
          <p:nvSpPr>
            <p:cNvPr id="383" name="右箭头 8"/>
            <p:cNvSpPr/>
            <p:nvPr/>
          </p:nvSpPr>
          <p:spPr>
            <a:xfrm>
              <a:off x="2724125" y="417417"/>
              <a:ext cx="1690256" cy="53745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84" name="文本框 10"/>
            <p:cNvSpPr txBox="1"/>
            <p:nvPr/>
          </p:nvSpPr>
          <p:spPr>
            <a:xfrm>
              <a:off x="4889152" y="492087"/>
              <a:ext cx="2623105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b="1" sz="2400"/>
              </a:pPr>
              <a:r>
                <a:t>P(</a:t>
              </a:r>
              <a:r>
                <a:t>正面朝上</a:t>
              </a:r>
              <a:r>
                <a:t>)</a:t>
              </a:r>
              <a:r>
                <a:t> </a:t>
              </a:r>
              <a:r>
                <a:t>=</a:t>
              </a:r>
              <a:r>
                <a:t> </a:t>
              </a:r>
              <a:r>
                <a:t>0.5</a:t>
              </a:r>
            </a:p>
          </p:txBody>
        </p:sp>
        <p:sp>
          <p:nvSpPr>
            <p:cNvPr id="385" name="右箭头 11"/>
            <p:cNvSpPr/>
            <p:nvPr/>
          </p:nvSpPr>
          <p:spPr>
            <a:xfrm>
              <a:off x="2724124" y="2055925"/>
              <a:ext cx="1690256" cy="53745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86" name="文本框 12"/>
            <p:cNvSpPr txBox="1"/>
            <p:nvPr/>
          </p:nvSpPr>
          <p:spPr>
            <a:xfrm>
              <a:off x="4889152" y="2093819"/>
              <a:ext cx="2623105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b="1" sz="2400"/>
              </a:pPr>
              <a:r>
                <a:t>P(</a:t>
              </a:r>
              <a:r>
                <a:t>正面朝上</a:t>
              </a:r>
              <a:r>
                <a:t>)</a:t>
              </a:r>
              <a:r>
                <a:t> </a:t>
              </a:r>
              <a:r>
                <a:t>=</a:t>
              </a:r>
              <a:r>
                <a:t> </a:t>
              </a:r>
              <a:r>
                <a:t>0.7</a:t>
              </a:r>
            </a:p>
          </p:txBody>
        </p:sp>
      </p:grpSp>
      <p:sp>
        <p:nvSpPr>
          <p:cNvPr id="388" name="文本框 13"/>
          <p:cNvSpPr txBox="1"/>
          <p:nvPr/>
        </p:nvSpPr>
        <p:spPr>
          <a:xfrm>
            <a:off x="605449" y="1690688"/>
            <a:ext cx="11514515" cy="128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/>
            </a:pPr>
            <a:r>
              <a:t>Why</a:t>
            </a:r>
            <a:r>
              <a:t>同一事件（抛掷硬币正面朝上）对于不同的操作者而言，其对应的概率却不相同</a:t>
            </a:r>
            <a:r>
              <a:t>?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 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Key:</a:t>
            </a:r>
            <a:r>
              <a:t> 事件的先决条件不同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391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400" name="组 3"/>
          <p:cNvGrpSpPr/>
          <p:nvPr/>
        </p:nvGrpSpPr>
        <p:grpSpPr>
          <a:xfrm>
            <a:off x="1681620" y="3524594"/>
            <a:ext cx="7512257" cy="2986760"/>
            <a:chOff x="0" y="0"/>
            <a:chExt cx="7512256" cy="2986759"/>
          </a:xfrm>
        </p:grpSpPr>
        <p:pic>
          <p:nvPicPr>
            <p:cNvPr id="392" name="图片 4" descr="图片 4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182" t="0" r="22681" b="0"/>
            <a:stretch>
              <a:fillRect/>
            </a:stretch>
          </p:blipFill>
          <p:spPr>
            <a:xfrm>
              <a:off x="0" y="1662547"/>
              <a:ext cx="1345079" cy="1324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3" name="图片 5" descr="图片 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552" t="0" r="27028" b="0"/>
            <a:stretch>
              <a:fillRect/>
            </a:stretch>
          </p:blipFill>
          <p:spPr>
            <a:xfrm>
              <a:off x="0" y="-1"/>
              <a:ext cx="1345079" cy="137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4" name="文本框 6"/>
            <p:cNvSpPr txBox="1"/>
            <p:nvPr/>
          </p:nvSpPr>
          <p:spPr>
            <a:xfrm>
              <a:off x="1493842" y="476698"/>
              <a:ext cx="964277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普通人</a:t>
              </a:r>
            </a:p>
          </p:txBody>
        </p:sp>
        <p:sp>
          <p:nvSpPr>
            <p:cNvPr id="395" name="文本框 7"/>
            <p:cNvSpPr txBox="1"/>
            <p:nvPr/>
          </p:nvSpPr>
          <p:spPr>
            <a:xfrm>
              <a:off x="1593592" y="2124598"/>
              <a:ext cx="964277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2000"/>
              </a:lvl1pPr>
            </a:lstStyle>
            <a:p>
              <a:pPr/>
              <a:r>
                <a:t>赌神</a:t>
              </a:r>
            </a:p>
          </p:txBody>
        </p:sp>
        <p:sp>
          <p:nvSpPr>
            <p:cNvPr id="396" name="右箭头 8"/>
            <p:cNvSpPr/>
            <p:nvPr/>
          </p:nvSpPr>
          <p:spPr>
            <a:xfrm>
              <a:off x="2724125" y="417417"/>
              <a:ext cx="1690256" cy="53745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97" name="文本框 10"/>
            <p:cNvSpPr txBox="1"/>
            <p:nvPr/>
          </p:nvSpPr>
          <p:spPr>
            <a:xfrm>
              <a:off x="4889152" y="492087"/>
              <a:ext cx="2623105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b="1" sz="2400"/>
              </a:pPr>
              <a:r>
                <a:t>P(</a:t>
              </a:r>
              <a:r>
                <a:t>正面朝上</a:t>
              </a:r>
              <a:r>
                <a:t>)</a:t>
              </a:r>
              <a:r>
                <a:t> </a:t>
              </a:r>
              <a:r>
                <a:t>=</a:t>
              </a:r>
              <a:r>
                <a:t> </a:t>
              </a:r>
              <a:r>
                <a:t>0.5</a:t>
              </a:r>
            </a:p>
          </p:txBody>
        </p:sp>
        <p:sp>
          <p:nvSpPr>
            <p:cNvPr id="398" name="右箭头 11"/>
            <p:cNvSpPr/>
            <p:nvPr/>
          </p:nvSpPr>
          <p:spPr>
            <a:xfrm>
              <a:off x="2724124" y="2055925"/>
              <a:ext cx="1690256" cy="53745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99" name="文本框 12"/>
            <p:cNvSpPr txBox="1"/>
            <p:nvPr/>
          </p:nvSpPr>
          <p:spPr>
            <a:xfrm>
              <a:off x="4889152" y="2093819"/>
              <a:ext cx="2623105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b="1" sz="2400"/>
              </a:pPr>
              <a:r>
                <a:t>P(</a:t>
              </a:r>
              <a:r>
                <a:t>正面朝上</a:t>
              </a:r>
              <a:r>
                <a:t>)</a:t>
              </a:r>
              <a:r>
                <a:t> </a:t>
              </a:r>
              <a:r>
                <a:t>=</a:t>
              </a:r>
              <a:r>
                <a:t> </a:t>
              </a:r>
              <a:r>
                <a:t>0.7</a:t>
              </a:r>
            </a:p>
          </p:txBody>
        </p:sp>
      </p:grpSp>
      <p:sp>
        <p:nvSpPr>
          <p:cNvPr id="401" name="文本框 13"/>
          <p:cNvSpPr txBox="1"/>
          <p:nvPr/>
        </p:nvSpPr>
        <p:spPr>
          <a:xfrm>
            <a:off x="605449" y="1457938"/>
            <a:ext cx="11514515" cy="2542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FF0000"/>
                </a:solidFill>
              </a:defRPr>
            </a:pPr>
            <a:r>
              <a:t>条件概率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>
              <a:defRPr sz="2400"/>
            </a:pPr>
            <a:r>
              <a:t> </a:t>
            </a:r>
            <a:r>
              <a:t>	-</a:t>
            </a:r>
            <a:r>
              <a:t> 在某个先决条件已发生的情况下，某一事件发生的概率</a:t>
            </a:r>
          </a:p>
          <a:p>
            <a:pPr>
              <a:defRPr sz="2400"/>
            </a:pPr>
            <a:r>
              <a:t>	-</a:t>
            </a:r>
            <a:r>
              <a:t> 先决条件与讨论的事件是</a:t>
            </a:r>
            <a:r>
              <a:rPr>
                <a:solidFill>
                  <a:srgbClr val="FF0000"/>
                </a:solidFill>
              </a:rPr>
              <a:t>有关联</a:t>
            </a:r>
            <a:r>
              <a:t>的</a:t>
            </a:r>
          </a:p>
          <a:p>
            <a:pPr>
              <a:defRPr sz="2400"/>
            </a:pPr>
            <a:r>
              <a:t>	-</a:t>
            </a:r>
            <a:r>
              <a:t> </a:t>
            </a:r>
            <a:r>
              <a:t>A</a:t>
            </a:r>
            <a:r>
              <a:t>为先决条件（操作者是赌神还是普通人），</a:t>
            </a:r>
            <a:r>
              <a:t>B</a:t>
            </a:r>
            <a:r>
              <a:t>为讨论的事件（抛掷硬币正面朝上），则当</a:t>
            </a:r>
            <a:r>
              <a:t>A</a:t>
            </a:r>
            <a:r>
              <a:t>已确定的情况下，</a:t>
            </a:r>
            <a:r>
              <a:t>B</a:t>
            </a:r>
            <a:r>
              <a:t>发生的概率表示为：</a:t>
            </a:r>
            <a:r>
              <a:t>P(B|A)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04" name="文本占位符 2"/>
          <p:cNvSpPr txBox="1"/>
          <p:nvPr>
            <p:ph type="body" idx="1"/>
          </p:nvPr>
        </p:nvSpPr>
        <p:spPr>
          <a:xfrm>
            <a:off x="838200" y="1825624"/>
            <a:ext cx="10515600" cy="4857810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spcBef>
                <a:spcPts val="900"/>
              </a:spcBef>
              <a:buSzTx/>
              <a:buNone/>
              <a:defRPr sz="2688"/>
            </a:pPr>
            <a:r>
              <a:t>联合概率</a:t>
            </a:r>
            <a:r>
              <a:t>&amp;</a:t>
            </a:r>
            <a:r>
              <a:t>条件概率：有联系吗？</a:t>
            </a:r>
          </a:p>
          <a:p>
            <a:pPr marL="0" indent="0" defTabSz="877823">
              <a:spcBef>
                <a:spcPts val="900"/>
              </a:spcBef>
              <a:buSzTx/>
              <a:buNone/>
              <a:defRPr sz="2688"/>
            </a:pPr>
            <a:r>
              <a:t>联合概率回顾：</a:t>
            </a:r>
          </a:p>
          <a:p>
            <a:pPr lvl="2" marL="0" indent="0" defTabSz="877823">
              <a:spcBef>
                <a:spcPts val="900"/>
              </a:spcBef>
              <a:buSzTx/>
              <a:buNone/>
              <a:defRPr sz="2688"/>
            </a:pPr>
            <a:r>
              <a:t>	-</a:t>
            </a:r>
            <a:r>
              <a:t> 若</a:t>
            </a:r>
            <a:r>
              <a:t>A</a:t>
            </a:r>
            <a:r>
              <a:t>和</a:t>
            </a:r>
            <a:r>
              <a:t>B</a:t>
            </a:r>
            <a:r>
              <a:t>是相互独立的，则</a:t>
            </a:r>
            <a:r>
              <a:t>P(AB)=P(A)P(B)</a:t>
            </a:r>
          </a:p>
          <a:p>
            <a:pPr lvl="2" marL="0" indent="0" defTabSz="877823">
              <a:spcBef>
                <a:spcPts val="900"/>
              </a:spcBef>
              <a:buSzTx/>
              <a:buNone/>
              <a:defRPr sz="2688"/>
            </a:pPr>
            <a:r>
              <a:t>	-</a:t>
            </a:r>
            <a:r>
              <a:t> 若</a:t>
            </a:r>
            <a:r>
              <a:t>A</a:t>
            </a:r>
            <a:r>
              <a:t>和</a:t>
            </a:r>
            <a:r>
              <a:t>B</a:t>
            </a:r>
            <a:r>
              <a:t>不是相互独立的，如何计算</a:t>
            </a:r>
            <a:r>
              <a:t>P(AB)?</a:t>
            </a:r>
          </a:p>
          <a:p>
            <a:pPr lvl="2" marL="0" indent="0" defTabSz="877823">
              <a:spcBef>
                <a:spcPts val="900"/>
              </a:spcBef>
              <a:buSzTx/>
              <a:buNone/>
              <a:defRPr sz="2688"/>
            </a:pPr>
            <a:r>
              <a:t>	-</a:t>
            </a:r>
            <a:r>
              <a:t> </a:t>
            </a:r>
            <a:r>
              <a:t>Key:</a:t>
            </a:r>
            <a:r>
              <a:t>  </a:t>
            </a:r>
            <a:r>
              <a:rPr>
                <a:solidFill>
                  <a:srgbClr val="FF0000"/>
                </a:solidFill>
              </a:rPr>
              <a:t>P(AB)</a:t>
            </a:r>
            <a:r>
              <a:rPr>
                <a:solidFill>
                  <a:srgbClr val="FF0000"/>
                </a:solidFill>
              </a:rPr>
              <a:t> </a:t>
            </a:r>
            <a:r>
              <a:rPr>
                <a:solidFill>
                  <a:srgbClr val="FF0000"/>
                </a:solidFill>
              </a:rPr>
              <a:t>=</a:t>
            </a:r>
            <a:r>
              <a:rPr>
                <a:solidFill>
                  <a:srgbClr val="FF0000"/>
                </a:solidFill>
              </a:rPr>
              <a:t> </a:t>
            </a:r>
            <a:r>
              <a:rPr>
                <a:solidFill>
                  <a:srgbClr val="FF0000"/>
                </a:solidFill>
              </a:rPr>
              <a:t>P(B|A)P(A)</a:t>
            </a:r>
            <a:endParaRPr>
              <a:solidFill>
                <a:srgbClr val="FF0000"/>
              </a:solidFill>
            </a:endParaRPr>
          </a:p>
          <a:p>
            <a:pPr lvl="2" marL="0" indent="0" defTabSz="877823">
              <a:spcBef>
                <a:spcPts val="900"/>
              </a:spcBef>
              <a:buSzTx/>
              <a:buNone/>
              <a:defRPr sz="2688"/>
            </a:pPr>
            <a:r>
              <a:t>情景：从赌神和普通人中随机选一个人抛硬币</a:t>
            </a:r>
          </a:p>
          <a:p>
            <a:pPr lvl="2" marL="0" indent="0" defTabSz="877823">
              <a:spcBef>
                <a:spcPts val="900"/>
              </a:spcBef>
              <a:buSzTx/>
              <a:buNone/>
              <a:defRPr sz="2688"/>
            </a:pPr>
            <a:r>
              <a:t>P(A):</a:t>
            </a:r>
            <a:r>
              <a:t> 从两个人中选出赌神的概率，等于</a:t>
            </a:r>
            <a:r>
              <a:t>0.5</a:t>
            </a:r>
          </a:p>
          <a:p>
            <a:pPr lvl="2" marL="0" indent="0" defTabSz="877823">
              <a:spcBef>
                <a:spcPts val="900"/>
              </a:spcBef>
              <a:buSzTx/>
              <a:buNone/>
              <a:defRPr sz="2688"/>
            </a:pPr>
            <a:r>
              <a:t>P(B|A):</a:t>
            </a:r>
            <a:r>
              <a:t> 选定赌神的情况下，他抛出正面朝上的概率，等于</a:t>
            </a:r>
            <a:r>
              <a:t>0.7</a:t>
            </a:r>
          </a:p>
          <a:p>
            <a:pPr lvl="2" marL="0" indent="0" defTabSz="877823">
              <a:spcBef>
                <a:spcPts val="900"/>
              </a:spcBef>
              <a:buSzTx/>
              <a:buNone/>
              <a:defRPr sz="2688"/>
            </a:pPr>
            <a:r>
              <a:t>P(AB):</a:t>
            </a:r>
            <a:r>
              <a:t> 从两个人中选出赌神并抛出正面朝上的概率，等于</a:t>
            </a:r>
            <a:r>
              <a:t>0.35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07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3.</a:t>
            </a:r>
            <a:r>
              <a:t> 第一次，第二次抛掷都是正面朝上，第三次抛掷还出现正面朝上的概率是</a:t>
            </a:r>
            <a:r>
              <a:t>1/2</a:t>
            </a:r>
            <a:r>
              <a:t>吗？</a:t>
            </a:r>
          </a:p>
          <a:p>
            <a:pPr marL="0" indent="0">
              <a:buSzTx/>
              <a:buNone/>
            </a:pPr>
            <a:r>
              <a:t>Key:</a:t>
            </a:r>
            <a:r>
              <a:t> 仍然是</a:t>
            </a:r>
            <a:r>
              <a:t>1/2</a:t>
            </a:r>
            <a:r>
              <a:t>，因为任意一次抛掷硬币与其它次之间都是独立的，</a:t>
            </a:r>
            <a:r>
              <a:t>	</a:t>
            </a:r>
            <a:r>
              <a:t>不相关的。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两事件是否独立的一个判断标准：</a:t>
            </a:r>
          </a:p>
          <a:p>
            <a:pPr marL="0" indent="0" algn="ctr">
              <a:buSzTx/>
              <a:buNone/>
              <a:defRPr>
                <a:solidFill>
                  <a:srgbClr val="FF0000"/>
                </a:solidFill>
              </a:defRPr>
            </a:pPr>
            <a:r>
              <a:t>P(B|A)</a:t>
            </a:r>
            <a:r>
              <a:t> </a:t>
            </a:r>
            <a:r>
              <a:t>?=</a:t>
            </a:r>
            <a:r>
              <a:t> </a:t>
            </a:r>
            <a:r>
              <a:t>P(B)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12" name="文本占位符 2"/>
          <p:cNvSpPr txBox="1"/>
          <p:nvPr>
            <p:ph type="body" sz="half" idx="1"/>
          </p:nvPr>
        </p:nvSpPr>
        <p:spPr>
          <a:xfrm>
            <a:off x="838200" y="1825625"/>
            <a:ext cx="742465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FF0000"/>
                </a:solidFill>
              </a:defRPr>
            </a:pPr>
            <a:r>
              <a:t>随机事件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 lvl="1" algn="just"/>
            <a:r>
              <a:t>在随机试验中，可能出现也可能不出现，而在大量重复试验中具有某种规律性的事件，简称事件。</a:t>
            </a:r>
          </a:p>
          <a:p>
            <a:pPr lvl="1"/>
            <a:r>
              <a:t>抛硬币，正面朝上是一个随机事件</a:t>
            </a:r>
          </a:p>
          <a:p>
            <a:pPr lvl="1"/>
            <a:r>
              <a:t>反面朝上亦是一个随机事件</a:t>
            </a:r>
          </a:p>
          <a:p>
            <a:pPr lvl="1"/>
            <a:r>
              <a:t>掷骰子朝上的点数为偶数是一个随机事件</a:t>
            </a:r>
          </a:p>
        </p:txBody>
      </p:sp>
      <p:pic>
        <p:nvPicPr>
          <p:cNvPr id="41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l="11491" t="11626" r="11600" b="9828"/>
          <a:stretch>
            <a:fillRect/>
          </a:stretch>
        </p:blipFill>
        <p:spPr>
          <a:xfrm rot="396725">
            <a:off x="8262852" y="2041398"/>
            <a:ext cx="3438353" cy="3511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16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  <a:defRPr>
                <a:solidFill>
                  <a:srgbClr val="FF0000"/>
                </a:solidFill>
              </a:defRPr>
            </a:pPr>
            <a:r>
              <a:t>随机变量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 lvl="1" algn="just"/>
            <a:r>
              <a:t>一次随机试验可能出现的结果的数量化表示</a:t>
            </a:r>
          </a:p>
          <a:p>
            <a:pPr lvl="1" algn="just"/>
            <a:r>
              <a:t>一般用大写字母表示，如</a:t>
            </a:r>
            <a:r>
              <a:t>X,</a:t>
            </a:r>
            <a:r>
              <a:t> </a:t>
            </a:r>
            <a:r>
              <a:t>Y</a:t>
            </a:r>
          </a:p>
          <a:p>
            <a:pPr lvl="1" algn="just"/>
            <a:r>
              <a:t>抛掷两个骰子得到的向上的点数之和就是一个随机变量</a:t>
            </a:r>
          </a:p>
          <a:p>
            <a:pPr lvl="1" algn="just"/>
            <a:r>
              <a:t>连续型随机变量，如街访一个人，他</a:t>
            </a:r>
            <a:r>
              <a:t>/</a:t>
            </a:r>
            <a:r>
              <a:t>她的身高</a:t>
            </a:r>
          </a:p>
          <a:p>
            <a:pPr lvl="1" algn="just"/>
            <a:r>
              <a:t>离散型随机变量，如街访一个人，他</a:t>
            </a:r>
            <a:r>
              <a:t>/</a:t>
            </a:r>
            <a:r>
              <a:t>她的性别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19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FF0000"/>
                </a:solidFill>
              </a:defRPr>
            </a:pPr>
            <a:r>
              <a:t>数学期望：</a:t>
            </a:r>
          </a:p>
          <a:p>
            <a:pPr marL="0" indent="0">
              <a:buSzTx/>
              <a:buNone/>
            </a:pPr>
            <a:r>
              <a:t>对于随机试验的结果，我们可以有怎样定量的期待？</a:t>
            </a:r>
          </a:p>
        </p:txBody>
      </p:sp>
      <p:pic>
        <p:nvPicPr>
          <p:cNvPr id="42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501" y="3583247"/>
            <a:ext cx="4578074" cy="272865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右箭头 7"/>
          <p:cNvSpPr/>
          <p:nvPr/>
        </p:nvSpPr>
        <p:spPr>
          <a:xfrm rot="20249075">
            <a:off x="5286319" y="3991376"/>
            <a:ext cx="2234193" cy="5153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22" name="右箭头 8"/>
          <p:cNvSpPr/>
          <p:nvPr/>
        </p:nvSpPr>
        <p:spPr>
          <a:xfrm rot="1587419">
            <a:off x="5266037" y="5437706"/>
            <a:ext cx="2321402" cy="5153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2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1489" y="2917188"/>
            <a:ext cx="2564824" cy="1709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1489" y="5047843"/>
            <a:ext cx="2564824" cy="1709883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文本框 12"/>
          <p:cNvSpPr txBox="1"/>
          <p:nvPr/>
        </p:nvSpPr>
        <p:spPr>
          <a:xfrm>
            <a:off x="10512780" y="3505031"/>
            <a:ext cx="2560321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200"/>
            </a:pPr>
            <a:r>
              <a:t>回报</a:t>
            </a:r>
            <a:r>
              <a:t>:</a:t>
            </a:r>
            <a:r>
              <a:t> </a:t>
            </a:r>
            <a:r>
              <a:t>+</a:t>
            </a:r>
            <a:r>
              <a:t> </a:t>
            </a:r>
            <a:r>
              <a:t>$1000</a:t>
            </a:r>
          </a:p>
          <a:p>
            <a:pPr>
              <a:defRPr b="1" sz="2200"/>
            </a:pPr>
            <a:r>
              <a:t>概率</a:t>
            </a:r>
            <a:r>
              <a:t>:</a:t>
            </a:r>
            <a:r>
              <a:t> </a:t>
            </a:r>
            <a:r>
              <a:t>0.001</a:t>
            </a:r>
          </a:p>
        </p:txBody>
      </p:sp>
      <p:sp>
        <p:nvSpPr>
          <p:cNvPr id="426" name="文本框 13"/>
          <p:cNvSpPr txBox="1"/>
          <p:nvPr/>
        </p:nvSpPr>
        <p:spPr>
          <a:xfrm>
            <a:off x="10512780" y="5518065"/>
            <a:ext cx="2560321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200"/>
            </a:pPr>
            <a:r>
              <a:t>回报</a:t>
            </a:r>
            <a:r>
              <a:t>:</a:t>
            </a:r>
            <a:r>
              <a:t> </a:t>
            </a:r>
            <a:r>
              <a:t>-</a:t>
            </a:r>
            <a:r>
              <a:t> </a:t>
            </a:r>
            <a:r>
              <a:t>$50</a:t>
            </a:r>
          </a:p>
          <a:p>
            <a:pPr>
              <a:defRPr b="1" sz="2200"/>
            </a:pPr>
            <a:r>
              <a:t>概率</a:t>
            </a:r>
            <a:r>
              <a:t>:</a:t>
            </a:r>
            <a:r>
              <a:t> </a:t>
            </a:r>
            <a:r>
              <a:t>0.999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29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进行大量试验，我们能够收到的平均回报是多少？</a:t>
            </a:r>
          </a:p>
          <a:p>
            <a:pPr marL="0" indent="0">
              <a:buSzTx/>
              <a:buNone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1000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0.001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0.999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48.95</m:t>
                  </m:r>
                </m:oMath>
              </m:oMathPara>
            </a14:m>
          </a:p>
          <a:p>
            <a:pPr>
              <a:defRPr>
                <a:solidFill>
                  <a:srgbClr val="FF0000"/>
                </a:solidFill>
              </a:defRPr>
            </a:pPr>
            <a:r>
              <a:t>每种可能的结果乘上对应的概率再相加</a:t>
            </a:r>
          </a:p>
        </p:txBody>
      </p:sp>
      <p:pic>
        <p:nvPicPr>
          <p:cNvPr id="43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501" y="3583247"/>
            <a:ext cx="4578074" cy="2728654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右箭头 7"/>
          <p:cNvSpPr/>
          <p:nvPr/>
        </p:nvSpPr>
        <p:spPr>
          <a:xfrm rot="20249075">
            <a:off x="5286319" y="3991376"/>
            <a:ext cx="2234193" cy="5153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32" name="右箭头 8"/>
          <p:cNvSpPr/>
          <p:nvPr/>
        </p:nvSpPr>
        <p:spPr>
          <a:xfrm rot="1587419">
            <a:off x="5266037" y="5437706"/>
            <a:ext cx="2321402" cy="5153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3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1489" y="2917188"/>
            <a:ext cx="2564824" cy="1709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1489" y="5047843"/>
            <a:ext cx="2564824" cy="1709883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文本框 12"/>
          <p:cNvSpPr txBox="1"/>
          <p:nvPr/>
        </p:nvSpPr>
        <p:spPr>
          <a:xfrm>
            <a:off x="10512780" y="3505031"/>
            <a:ext cx="2560321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200"/>
            </a:pPr>
            <a:r>
              <a:t>回报</a:t>
            </a:r>
            <a:r>
              <a:t>:</a:t>
            </a:r>
            <a:r>
              <a:t> </a:t>
            </a:r>
            <a:r>
              <a:t>+</a:t>
            </a:r>
            <a:r>
              <a:t> </a:t>
            </a:r>
            <a:r>
              <a:t>$1000</a:t>
            </a:r>
          </a:p>
          <a:p>
            <a:pPr>
              <a:defRPr b="1" sz="2200"/>
            </a:pPr>
            <a:r>
              <a:t>概率</a:t>
            </a:r>
            <a:r>
              <a:t>:</a:t>
            </a:r>
            <a:r>
              <a:t> </a:t>
            </a:r>
            <a:r>
              <a:t>0.001</a:t>
            </a:r>
          </a:p>
        </p:txBody>
      </p:sp>
      <p:sp>
        <p:nvSpPr>
          <p:cNvPr id="436" name="文本框 13"/>
          <p:cNvSpPr txBox="1"/>
          <p:nvPr/>
        </p:nvSpPr>
        <p:spPr>
          <a:xfrm>
            <a:off x="10512780" y="5518065"/>
            <a:ext cx="2560321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200"/>
            </a:pPr>
            <a:r>
              <a:t>回报</a:t>
            </a:r>
            <a:r>
              <a:t>:</a:t>
            </a:r>
            <a:r>
              <a:t> </a:t>
            </a:r>
            <a:r>
              <a:t>-</a:t>
            </a:r>
            <a:r>
              <a:t> </a:t>
            </a:r>
            <a:r>
              <a:t>$50</a:t>
            </a:r>
          </a:p>
          <a:p>
            <a:pPr>
              <a:defRPr b="1" sz="2200"/>
            </a:pPr>
            <a:r>
              <a:t>概率</a:t>
            </a:r>
            <a:r>
              <a:t>:</a:t>
            </a:r>
            <a:r>
              <a:t> </a:t>
            </a:r>
            <a:r>
              <a:t>0.999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39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FF0000"/>
                </a:solidFill>
              </a:defRPr>
            </a:pPr>
            <a:r>
              <a:t>例：</a:t>
            </a:r>
            <a:r>
              <a:rPr>
                <a:solidFill>
                  <a:srgbClr val="000000"/>
                </a:solidFill>
              </a:rPr>
              <a:t>甲乙两人赌博，对于每一局而言，两人获胜的几率都是相等的，比赛为五局三胜制，最终的赢家可以获得</a:t>
            </a:r>
            <a:r>
              <a:rPr>
                <a:solidFill>
                  <a:srgbClr val="000000"/>
                </a:solidFill>
              </a:rPr>
              <a:t>100</a:t>
            </a:r>
            <a:r>
              <a:rPr>
                <a:solidFill>
                  <a:srgbClr val="000000"/>
                </a:solidFill>
              </a:rPr>
              <a:t>美元的奖励。在第四局比赛开始前，由于特殊情况需终止比赛，而前三局甲赢了两局，乙赢了一局，现在应如何公平地分配这</a:t>
            </a:r>
            <a:r>
              <a:rPr>
                <a:solidFill>
                  <a:srgbClr val="000000"/>
                </a:solidFill>
              </a:rPr>
              <a:t>100</a:t>
            </a:r>
            <a:r>
              <a:rPr>
                <a:solidFill>
                  <a:srgbClr val="000000"/>
                </a:solidFill>
              </a:rPr>
              <a:t>美元？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分析：剩下的比赛如果继续，</a:t>
            </a:r>
          </a:p>
          <a:p>
            <a:pPr marL="0" indent="0">
              <a:buSzTx/>
              <a:buNone/>
            </a:pPr>
            <a:r>
              <a:t>	</a:t>
            </a:r>
            <a:r>
              <a:t>甲最终获胜的概率多大？</a:t>
            </a:r>
          </a:p>
          <a:p>
            <a:pPr marL="0" indent="0">
              <a:buSzTx/>
              <a:buNone/>
            </a:pPr>
            <a:r>
              <a:t>	</a:t>
            </a:r>
            <a:r>
              <a:t>乙最终获胜的概率多大？</a:t>
            </a:r>
          </a:p>
        </p:txBody>
      </p:sp>
      <p:pic>
        <p:nvPicPr>
          <p:cNvPr id="44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1556" y="3448520"/>
            <a:ext cx="6117465" cy="3383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标题 1"/>
          <p:cNvSpPr txBox="1"/>
          <p:nvPr>
            <p:ph type="title"/>
          </p:nvPr>
        </p:nvSpPr>
        <p:spPr>
          <a:xfrm>
            <a:off x="15240" y="17653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人类如何表示数字？</a:t>
            </a:r>
          </a:p>
        </p:txBody>
      </p:sp>
      <p:sp>
        <p:nvSpPr>
          <p:cNvPr id="142" name="文本占位符 2"/>
          <p:cNvSpPr txBox="1"/>
          <p:nvPr>
            <p:ph type="body" idx="1"/>
          </p:nvPr>
        </p:nvSpPr>
        <p:spPr>
          <a:xfrm>
            <a:off x="381000" y="1130681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四大文明古国</a:t>
            </a:r>
          </a:p>
        </p:txBody>
      </p:sp>
      <p:pic>
        <p:nvPicPr>
          <p:cNvPr id="14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l="0" t="7622" r="2244" b="14471"/>
          <a:stretch>
            <a:fillRect/>
          </a:stretch>
        </p:blipFill>
        <p:spPr>
          <a:xfrm>
            <a:off x="5888735" y="3382645"/>
            <a:ext cx="6164433" cy="3475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343" y="3382645"/>
            <a:ext cx="4244469" cy="3391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0351" y="1614965"/>
            <a:ext cx="5562769" cy="175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809" y="444311"/>
            <a:ext cx="4224285" cy="2675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43" name="文本占位符 2"/>
          <p:cNvSpPr txBox="1"/>
          <p:nvPr>
            <p:ph type="body" idx="1"/>
          </p:nvPr>
        </p:nvSpPr>
        <p:spPr>
          <a:xfrm>
            <a:off x="838200" y="1825624"/>
            <a:ext cx="10515600" cy="5032376"/>
          </a:xfrm>
          <a:prstGeom prst="rect">
            <a:avLst/>
          </a:prstGeom>
        </p:spPr>
        <p:txBody>
          <a:bodyPr/>
          <a:lstStyle/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解：若比赛继续，甲只需再赢一局即可获胜，乙需两场全赢。</a:t>
            </a:r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:r>
              <a:t>甲最终不获胜的概率：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甲</m:t>
                    </m:r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负</m:t>
                    </m:r>
                  </m:e>
                </m:d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den>
                </m:f>
              </m:oMath>
            </a14:m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:r>
              <a:t>甲最终获胜的概率：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甲</m:t>
                    </m:r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胜</m:t>
                    </m:r>
                  </m:e>
                </m:d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甲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负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den>
                </m:f>
              </m:oMath>
            </a14:m>
            <a:r>
              <a:t>	</a:t>
            </a:r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:r>
              <a:t>乙最终获胜的概率：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乙</m:t>
                    </m:r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胜</m:t>
                    </m:r>
                  </m:e>
                </m:d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den>
                </m:f>
              </m:oMath>
            </a14:m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:r>
              <a:t>乙最终不获胜的概率：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乙</m:t>
                    </m:r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负</m:t>
                    </m:r>
                  </m:e>
                </m:d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乙</m:t>
                    </m:r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胜</m:t>
                    </m:r>
                  </m:e>
                </m:d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den>
                </m:f>
              </m:oMath>
            </a14:m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:r>
              <a:t>甲可获得的奖金期望值：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甲</m:t>
                    </m:r>
                  </m:e>
                </m:d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100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den>
                </m:f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den>
                </m:f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75</m:t>
                </m:r>
              </m:oMath>
            </a14:m>
          </a:p>
          <a:p>
            <a:pPr marL="0" indent="0" defTabSz="704087">
              <a:spcBef>
                <a:spcPts val="700"/>
              </a:spcBef>
              <a:buSzTx/>
              <a:buNone/>
              <a:defRPr sz="2156"/>
            </a:pPr>
            <a:r>
              <a:t>	</a:t>
            </a:r>
            <a:r>
              <a:t>乙可获得的奖金期望值：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乙</m:t>
                    </m:r>
                  </m:e>
                </m:d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100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den>
                </m:f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f>
                  <m:fPr>
                    <m:ctrlP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num>
                  <m:den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den>
                </m:f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5</m:t>
                </m:r>
              </m:oMath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46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期望的性质：</a:t>
            </a:r>
          </a:p>
          <a:p>
            <a:pPr marL="0" indent="0">
              <a:buSzTx/>
              <a:buNone/>
            </a:pPr>
          </a:p>
          <a:p>
            <a:pPr marL="514350" indent="-514350">
              <a:buFontTx/>
              <a:buAutoNum type="arabicPeriod" startAt="1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𝐶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m:rPr>
                      <m:sty m:val="p"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为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常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数</m:t>
                  </m:r>
                </m:oMath>
              </m:oMathPara>
            </a14:m>
          </a:p>
          <a:p>
            <a:pPr marL="514350" indent="-514350">
              <a:buFontTx/>
              <a:buAutoNum type="arabicPeriod" startAt="1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𝐶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m:rPr>
                      <m:sty m:val="p"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为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常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数</m:t>
                  </m:r>
                </m:oMath>
              </m:oMathPara>
            </a14:m>
          </a:p>
          <a:p>
            <a:pPr marL="514350" indent="-514350">
              <a:buFontTx/>
              <a:buAutoNum type="arabicPeriod" startAt="1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</m:oMath>
              </m:oMathPara>
            </a14:m>
          </a:p>
          <a:p>
            <a:pPr marL="514350" indent="-514350">
              <a:buFontTx/>
              <a:buAutoNum type="arabicPeriod" startAt="1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nor/>
                    </m:rP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当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𝑋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𝑌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相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互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独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立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时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51" name="文本占位符 2"/>
          <p:cNvSpPr txBox="1"/>
          <p:nvPr>
            <p:ph type="body" idx="1"/>
          </p:nvPr>
        </p:nvSpPr>
        <p:spPr>
          <a:xfrm>
            <a:off x="838200" y="1825624"/>
            <a:ext cx="10515600" cy="4884270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spcBef>
                <a:spcPts val="800"/>
              </a:spcBef>
              <a:buSzTx/>
              <a:buNone/>
              <a:defRPr sz="2380"/>
            </a:pPr>
            <a:r>
              <a:t>投掷一枚骰子，其向上的点数期望值为：</a:t>
            </a:r>
          </a:p>
          <a:p>
            <a:pPr marL="0" indent="0" defTabSz="777240">
              <a:spcBef>
                <a:spcPts val="800"/>
              </a:spcBef>
              <a:buSzTx/>
              <a:buNone/>
              <a:defRPr sz="238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点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数</m:t>
                      </m:r>
                    </m:e>
                  </m:d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4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3.5</m:t>
                  </m:r>
                </m:oMath>
              </m:oMathPara>
            </a14:m>
          </a:p>
          <a:p>
            <a:pPr marL="0" indent="0" defTabSz="777240">
              <a:spcBef>
                <a:spcPts val="800"/>
              </a:spcBef>
              <a:buSzTx/>
              <a:buNone/>
              <a:defRPr sz="2380"/>
            </a:pPr>
            <a:r>
              <a:t>但是！朝上的点数不总是</a:t>
            </a:r>
            <a:r>
              <a:t>3</a:t>
            </a:r>
            <a:r>
              <a:t>或</a:t>
            </a:r>
            <a:r>
              <a:t>4</a:t>
            </a:r>
            <a:r>
              <a:t>，各个点数出现次数均等！</a:t>
            </a:r>
          </a:p>
          <a:p>
            <a:pPr marL="0" indent="0" algn="ctr" defTabSz="777240">
              <a:spcBef>
                <a:spcPts val="800"/>
              </a:spcBef>
              <a:buSzTx/>
              <a:buNone/>
              <a:defRPr sz="2380"/>
            </a:pPr>
            <a:r>
              <a:t>如何刻画这种差异？</a:t>
            </a:r>
          </a:p>
          <a:p>
            <a:pPr marL="0" indent="0" defTabSz="777240">
              <a:spcBef>
                <a:spcPts val="800"/>
              </a:spcBef>
              <a:buSzTx/>
              <a:buNone/>
              <a:defRPr sz="2380"/>
            </a:pPr>
          </a:p>
          <a:p>
            <a:pPr marL="0" indent="0" defTabSz="777240">
              <a:spcBef>
                <a:spcPts val="800"/>
              </a:spcBef>
              <a:buSzTx/>
              <a:buNone/>
              <a:defRPr sz="2380">
                <a:solidFill>
                  <a:srgbClr val="FF0000"/>
                </a:solidFill>
              </a:defRPr>
            </a:pPr>
            <a:r>
              <a:t>方差：</a:t>
            </a:r>
          </a:p>
          <a:p>
            <a:pPr lvl="1" marL="615315" indent="-226695" defTabSz="777240">
              <a:spcBef>
                <a:spcPts val="800"/>
              </a:spcBef>
              <a:defRPr sz="2380"/>
            </a:pPr>
            <a:r>
              <a:t>度量随机变量和其数学期望之间的偏离程度</a:t>
            </a:r>
          </a:p>
          <a:p>
            <a:pPr lvl="1" marL="615315" indent="-226695" defTabSz="777240">
              <a:spcBef>
                <a:spcPts val="800"/>
              </a:spcBef>
              <a:defRPr sz="2380"/>
            </a:pPr>
            <a14:m>
              <m:oMathPara>
                <m:oMathParaPr>
                  <m:jc m:val="left"/>
                </m:oMathParaPr>
                <m:oMath>
                  <m:sSup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e>
                    <m:sup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sup>
                    <m:e>
                      <m:f>
                        <m:f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xmlns:a="http://schemas.openxmlformats.org/drawingml/2006/main" sz="2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xmlns:a="http://schemas.openxmlformats.org/drawingml/2006/main" sz="2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e>
                  </m:nary>
                </m:oMath>
              </m:oMathPara>
            </a14:m>
            <a:endParaRPr sz="2800"/>
          </a:p>
        </p:txBody>
      </p:sp>
      <p:sp>
        <p:nvSpPr>
          <p:cNvPr id="452" name="下箭头 3"/>
          <p:cNvSpPr/>
          <p:nvPr/>
        </p:nvSpPr>
        <p:spPr>
          <a:xfrm>
            <a:off x="5576551" y="4055259"/>
            <a:ext cx="360610" cy="774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570"/>
                </a:moveTo>
                <a:lnTo>
                  <a:pt x="5400" y="1657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570"/>
                </a:lnTo>
                <a:lnTo>
                  <a:pt x="21600" y="1657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B0F0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500"/>
                                        <p:tgtEl>
                                          <p:spTgt spid="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1" grpId="1"/>
      <p:bldP build="whole" bldLvl="1" animBg="1" rev="0" advAuto="0" spid="452" grpId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55" name="文本占位符 2"/>
          <p:cNvSpPr txBox="1"/>
          <p:nvPr>
            <p:ph type="body" idx="1"/>
          </p:nvPr>
        </p:nvSpPr>
        <p:spPr>
          <a:xfrm>
            <a:off x="838200" y="1825624"/>
            <a:ext cx="10515600" cy="5032376"/>
          </a:xfrm>
          <a:prstGeom prst="rect">
            <a:avLst/>
          </a:prstGeom>
        </p:spPr>
        <p:txBody>
          <a:bodyPr/>
          <a:lstStyle/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例：</a:t>
            </a:r>
            <a:r>
              <a:t>A</a:t>
            </a:r>
            <a:r>
              <a:t>和</a:t>
            </a:r>
            <a:r>
              <a:t>B</a:t>
            </a:r>
            <a:r>
              <a:t>两个人工智能模型，它们在一系列同分布的数据集上的分类精确率如下所示，试判断哪个模型表现更好。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解：从均值判断：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	</a:t>
            </a:r>
            <a:r>
              <a:t> 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e>
                </m:d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90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92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93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92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94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</m:num>
                  <m:den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den>
                </m:f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92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%</m:t>
                </m:r>
              </m:oMath>
            </a14:m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	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e>
                </m:d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88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87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%</m:t>
                    </m:r>
                  </m:num>
                  <m:den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den>
                </m:f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92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%</m:t>
                </m:r>
              </m:oMath>
            </a14:m>
          </a:p>
          <a:p>
            <a:pPr marL="0" indent="0" algn="ctr" defTabSz="813816">
              <a:spcBef>
                <a:spcPts val="800"/>
              </a:spcBef>
              <a:buSzTx/>
              <a:buNone/>
              <a:defRPr sz="2492"/>
            </a:pPr>
            <a:r>
              <a:t>	</a:t>
            </a:r>
            <a:r>
              <a:t>没有区别？</a:t>
            </a:r>
          </a:p>
        </p:txBody>
      </p:sp>
      <p:graphicFrame>
        <p:nvGraphicFramePr>
          <p:cNvPr id="456" name="表格 4"/>
          <p:cNvGraphicFramePr/>
          <p:nvPr/>
        </p:nvGraphicFramePr>
        <p:xfrm>
          <a:off x="1903211" y="3445033"/>
          <a:ext cx="8128002" cy="7416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A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90%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92%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93%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91%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92%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94%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B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88%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97%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90%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96%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94%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87%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4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4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5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59" name="文本占位符 2"/>
          <p:cNvSpPr txBox="1"/>
          <p:nvPr>
            <p:ph type="body" idx="1"/>
          </p:nvPr>
        </p:nvSpPr>
        <p:spPr>
          <a:xfrm>
            <a:off x="292608" y="1825624"/>
            <a:ext cx="11850624" cy="5032376"/>
          </a:xfrm>
          <a:prstGeom prst="rect">
            <a:avLst/>
          </a:prstGeom>
        </p:spPr>
        <p:txBody>
          <a:bodyPr/>
          <a:lstStyle/>
          <a:p>
            <a:pPr marL="0" indent="0" defTabSz="658368">
              <a:spcBef>
                <a:spcPts val="700"/>
              </a:spcBef>
              <a:buSzTx/>
              <a:buNone/>
              <a:defRPr sz="2016"/>
            </a:pPr>
            <a:r>
              <a:t>从方差判断：</a:t>
            </a:r>
          </a:p>
          <a:p>
            <a:pPr marL="0" indent="0" defTabSz="658368">
              <a:spcBef>
                <a:spcPts val="700"/>
              </a:spcBef>
              <a:buSzTx/>
              <a:buNone/>
              <a:defRPr sz="2016"/>
            </a:pPr>
            <a:r>
              <a:t> </a:t>
            </a:r>
            <a14:m>
              <m:oMath>
                <m:sSup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d>
                  <m:dPr>
                    <m:ctrlP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e>
                </m:d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den>
                </m:f>
              </m:oMath>
            </a14:m>
          </a:p>
          <a:p>
            <a:pPr marL="0" indent="0" defTabSz="658368">
              <a:spcBef>
                <a:spcPts val="700"/>
              </a:spcBef>
              <a:buSzTx/>
              <a:buNone/>
              <a:defRPr sz="2016"/>
            </a:pPr>
            <a:r>
              <a:t>	</a:t>
            </a:r>
            <a:r>
              <a:t> </a:t>
            </a:r>
            <a14:m>
              <m:oMath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0.000167</m:t>
                </m:r>
              </m:oMath>
            </a14:m>
          </a:p>
          <a:p>
            <a:pPr marL="0" indent="0" defTabSz="658368">
              <a:spcBef>
                <a:spcPts val="700"/>
              </a:spcBef>
              <a:buSzTx/>
              <a:buNone/>
              <a:defRPr sz="2016"/>
            </a:pPr>
          </a:p>
          <a:p>
            <a:pPr marL="0" indent="0" defTabSz="658368">
              <a:spcBef>
                <a:spcPts val="700"/>
              </a:spcBef>
              <a:buSzTx/>
              <a:buNone/>
              <a:defRPr sz="2016"/>
            </a:pPr>
            <a:r>
              <a:t> </a:t>
            </a:r>
            <a14:m>
              <m:oMath>
                <m:sSup>
                  <m:e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d>
                  <m:dPr>
                    <m:ctrlP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e>
                </m:d>
                <m:r>
                  <a:rPr xmlns:a="http://schemas.openxmlformats.org/drawingml/2006/main" sz="2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88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e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87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0.92</m:t>
                        </m:r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den>
                </m:f>
              </m:oMath>
            </a14:m>
          </a:p>
          <a:p>
            <a:pPr marL="0" indent="0" defTabSz="658368">
              <a:spcBef>
                <a:spcPts val="700"/>
              </a:spcBef>
              <a:buSzTx/>
              <a:buNone/>
              <a:defRPr sz="2016"/>
            </a:pPr>
            <a:r>
              <a:t>	</a:t>
            </a:r>
            <a:r>
              <a:t> </a:t>
            </a:r>
            <a14:m>
              <m:oMath>
                <m:r>
                  <a:rPr xmlns:a="http://schemas.openxmlformats.org/drawingml/2006/main" sz="2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0.001</m:t>
                </m:r>
                <m:r>
                  <a:rPr xmlns:a="http://schemas.openxmlformats.org/drawingml/2006/main" sz="2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5</m:t>
                </m:r>
              </m:oMath>
            </a14:m>
          </a:p>
          <a:p>
            <a:pPr marL="0" indent="0" defTabSz="658368">
              <a:spcBef>
                <a:spcPts val="700"/>
              </a:spcBef>
              <a:buSzTx/>
              <a:buNone/>
              <a:defRPr sz="2016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∵</m:t>
                  </m:r>
                  <m:sSup>
                    <m:e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e>
                    <m:sup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d>
                    <m:dPr>
                      <m:ctrl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e>
                  </m:d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sSup>
                    <m:e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e>
                    <m:sup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d>
                    <m:dPr>
                      <m:ctrl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</m:oMath>
              </m:oMathPara>
            </a14:m>
          </a:p>
          <a:p>
            <a:pPr marL="0" indent="0" defTabSz="658368">
              <a:spcBef>
                <a:spcPts val="700"/>
              </a:spcBef>
              <a:buSzTx/>
              <a:buNone/>
              <a:defRPr sz="2016"/>
            </a:pPr>
          </a:p>
          <a:p>
            <a:pPr marL="0" indent="0" defTabSz="658368">
              <a:spcBef>
                <a:spcPts val="700"/>
              </a:spcBef>
              <a:buSzTx/>
              <a:buNone/>
              <a:defRPr sz="2016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∴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模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型</m:t>
                  </m:r>
                  <m:r>
                    <m:rPr>
                      <m:sty m:val="p"/>
                    </m:rP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的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表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现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更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稳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定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更</m:t>
                  </m:r>
                  <m:r>
                    <a:rPr xmlns:a="http://schemas.openxmlformats.org/drawingml/2006/main" sz="2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好</m:t>
                  </m:r>
                </m:oMath>
              </m:oMathPara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500"/>
                                        <p:tgtEl>
                                          <p:spTgt spid="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500"/>
                                        <p:tgtEl>
                                          <p:spTgt spid="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9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62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Why</a:t>
            </a:r>
            <a:r>
              <a:t>平方：</a:t>
            </a:r>
            <a14:m>
              <m:oMath>
                <m:sSup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nary>
                  <m:nary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chr m:val="∑"/>
                    <m:limLoc m:val="undOvr"/>
                    <m:grow m:val="0"/>
                    <m:subHide m:val="off"/>
                    <m:supHide m:val="off"/>
                  </m:naryPr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f>
                      <m:fPr>
                        <m:ctrl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xmlns:a="http://schemas.openxmlformats.org/drawingml/2006/main" sz="34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e>
                </m:nary>
              </m:oMath>
            </a14:m>
            <a:r>
              <a:t>？</a:t>
            </a:r>
          </a:p>
          <a:p>
            <a:pPr marL="0" indent="0">
              <a:buSzTx/>
              <a:buNone/>
            </a:pPr>
            <a:r>
              <a:t>不用平方不可以吗：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𝜎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nary>
                  <m:nary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chr m:val="∑"/>
                    <m:limLoc m:val="undOvr"/>
                    <m:grow m:val="0"/>
                    <m:subHide m:val="off"/>
                    <m:supHide m:val="off"/>
                  </m:naryPr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f>
                      <m:fPr>
                        <m:ctrl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e>
                </m:nary>
              </m:oMath>
            </a14:m>
            <a:r>
              <a:t>？</a:t>
            </a:r>
          </a:p>
        </p:txBody>
      </p:sp>
      <p:grpSp>
        <p:nvGrpSpPr>
          <p:cNvPr id="468" name="组 11"/>
          <p:cNvGrpSpPr/>
          <p:nvPr/>
        </p:nvGrpSpPr>
        <p:grpSpPr>
          <a:xfrm>
            <a:off x="1386840" y="4001294"/>
            <a:ext cx="2910840" cy="1638365"/>
            <a:chOff x="0" y="0"/>
            <a:chExt cx="2910839" cy="1638364"/>
          </a:xfrm>
        </p:grpSpPr>
        <p:sp>
          <p:nvSpPr>
            <p:cNvPr id="463" name="直线连接符 6"/>
            <p:cNvSpPr/>
            <p:nvPr/>
          </p:nvSpPr>
          <p:spPr>
            <a:xfrm>
              <a:off x="0" y="826737"/>
              <a:ext cx="2910841" cy="3779"/>
            </a:xfrm>
            <a:prstGeom prst="line">
              <a:avLst/>
            </a:prstGeom>
            <a:noFill/>
            <a:ln w="349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4" name="矩形 7"/>
            <p:cNvSpPr/>
            <p:nvPr/>
          </p:nvSpPr>
          <p:spPr>
            <a:xfrm>
              <a:off x="324611" y="-1"/>
              <a:ext cx="310897" cy="804673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465" name="矩形 8"/>
            <p:cNvSpPr/>
            <p:nvPr/>
          </p:nvSpPr>
          <p:spPr>
            <a:xfrm>
              <a:off x="883919" y="-1"/>
              <a:ext cx="310897" cy="804673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466" name="矩形 9"/>
            <p:cNvSpPr/>
            <p:nvPr/>
          </p:nvSpPr>
          <p:spPr>
            <a:xfrm>
              <a:off x="1443227" y="822959"/>
              <a:ext cx="310897" cy="804673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467" name="矩形 10"/>
            <p:cNvSpPr/>
            <p:nvPr/>
          </p:nvSpPr>
          <p:spPr>
            <a:xfrm>
              <a:off x="2002535" y="833691"/>
              <a:ext cx="310897" cy="804673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469" name="文本框 12"/>
          <p:cNvSpPr txBox="1"/>
          <p:nvPr/>
        </p:nvSpPr>
        <p:spPr>
          <a:xfrm>
            <a:off x="1693164" y="3537741"/>
            <a:ext cx="138988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/>
            </a:lvl1pPr>
          </a:lstStyle>
          <a:p>
            <a:pPr/>
            <a:r>
              <a:t>+6</a:t>
            </a:r>
          </a:p>
        </p:txBody>
      </p:sp>
      <p:sp>
        <p:nvSpPr>
          <p:cNvPr id="470" name="文本框 14"/>
          <p:cNvSpPr txBox="1"/>
          <p:nvPr/>
        </p:nvSpPr>
        <p:spPr>
          <a:xfrm>
            <a:off x="2270760" y="3528598"/>
            <a:ext cx="138988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/>
            </a:lvl1pPr>
          </a:lstStyle>
          <a:p>
            <a:pPr/>
            <a:r>
              <a:t>+6</a:t>
            </a:r>
          </a:p>
        </p:txBody>
      </p:sp>
      <p:sp>
        <p:nvSpPr>
          <p:cNvPr id="471" name="文本框 15"/>
          <p:cNvSpPr txBox="1"/>
          <p:nvPr/>
        </p:nvSpPr>
        <p:spPr>
          <a:xfrm>
            <a:off x="2830067" y="5667047"/>
            <a:ext cx="138988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/>
            </a:lvl1pPr>
          </a:lstStyle>
          <a:p>
            <a:pPr/>
            <a:r>
              <a:t>-6</a:t>
            </a:r>
          </a:p>
        </p:txBody>
      </p:sp>
      <p:sp>
        <p:nvSpPr>
          <p:cNvPr id="472" name="文本框 16"/>
          <p:cNvSpPr txBox="1"/>
          <p:nvPr/>
        </p:nvSpPr>
        <p:spPr>
          <a:xfrm>
            <a:off x="3389376" y="5667047"/>
            <a:ext cx="138988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/>
            </a:lvl1pPr>
          </a:lstStyle>
          <a:p>
            <a:pPr/>
            <a:r>
              <a:t>-6</a:t>
            </a:r>
          </a:p>
        </p:txBody>
      </p:sp>
      <p:sp>
        <p:nvSpPr>
          <p:cNvPr id="473" name="文本框 17"/>
          <p:cNvSpPr txBox="1"/>
          <p:nvPr/>
        </p:nvSpPr>
        <p:spPr>
          <a:xfrm>
            <a:off x="6646926" y="3999405"/>
            <a:ext cx="4706875" cy="139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b="1">
                <a:latin typeface="+mn-lt"/>
                <a:ea typeface="+mn-ea"/>
                <a:cs typeface="+mn-cs"/>
                <a:sym typeface="Calibri"/>
              </a:rPr>
              <a:t>正负相消：</a:t>
            </a:r>
            <a14:m>
              <m:oMath>
                <m:f>
                  <m:fPr>
                    <m:ctrlP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d>
                      <m:dPr>
                        <m:ctrlPr>
                          <a:rPr xmlns:a="http://schemas.openxmlformats.org/drawingml/2006/main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xmlns:a="http://schemas.openxmlformats.org/drawingml/2006/main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xmlns:a="http://schemas.openxmlformats.org/drawingml/2006/main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xmlns:a="http://schemas.openxmlformats.org/drawingml/2006/main" sz="2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2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den>
                </m:f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76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标准差：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𝜎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nary>
                        <m:naryPr>
                          <m:ctrlP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chr m:val="∑"/>
                          <m:limLoc m:val="undOvr"/>
                          <m:grow m:val="0"/>
                          <m:subHide m:val="off"/>
                          <m:supHide m:val="off"/>
                        </m:naryPr>
                        <m:sub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3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xmlns:a="http://schemas.openxmlformats.org/drawingml/2006/main" sz="3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sSup>
                                <m:e>
                                  <m:r>
                                    <a:rPr xmlns:a="http://schemas.openxmlformats.org/drawingml/2006/main" sz="3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xmlns:a="http://schemas.openxmlformats.org/drawingml/2006/main" sz="3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xmlns:a="http://schemas.openxmlformats.org/drawingml/2006/main" sz="3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xmlns:a="http://schemas.openxmlformats.org/drawingml/2006/main" sz="3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xmlns:a="http://schemas.openxmlformats.org/drawingml/2006/main" sz="34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xmlns:a="http://schemas.openxmlformats.org/drawingml/2006/main" sz="34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xmlns:a="http://schemas.openxmlformats.org/drawingml/2006/main" sz="3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xmlns:a="http://schemas.openxmlformats.org/drawingml/2006/main" sz="3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xmlns:a="http://schemas.openxmlformats.org/drawingml/2006/main" sz="3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e>
                  </m:rad>
                </m:oMath>
              </m:oMathPara>
            </a14:m>
          </a:p>
          <a:p>
            <a:pPr lvl="1"/>
            <a:r>
              <a:t>度量效果与方差一致</a:t>
            </a:r>
          </a:p>
          <a:p>
            <a:pPr lvl="1"/>
            <a:r>
              <a:t>方差的量纲和随机变量不一致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79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方差的性质：</a:t>
            </a:r>
          </a:p>
          <a:p>
            <a:pPr marL="514350" indent="-514350">
              <a:buFontTx/>
              <a:buAutoNum type="arabicPeriod" startAt="1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𝐷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𝐶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为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常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数</m:t>
                  </m:r>
                </m:oMath>
              </m:oMathPara>
            </a14:m>
          </a:p>
          <a:p>
            <a:pPr marL="514350" indent="-514350">
              <a:buFontTx/>
              <a:buAutoNum type="arabicPeriod" startAt="1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𝐷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𝐷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𝑋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𝐶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为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常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数</m:t>
                  </m:r>
                </m:oMath>
              </m:oMathPara>
            </a14:m>
          </a:p>
          <a:p>
            <a:pPr marL="514350" indent="-514350">
              <a:buFontTx/>
              <a:buAutoNum type="arabicPeriod" startAt="1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𝐷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e>
                    <m:sup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𝐷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𝑋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𝐶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为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常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数</m:t>
                  </m:r>
                </m:oMath>
              </m:oMathPara>
            </a14:m>
          </a:p>
          <a:p>
            <a:pPr marL="514350" indent="-514350">
              <a:buFontTx/>
              <a:buAutoNum type="arabicPeriod" startAt="1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𝐷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𝐷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𝐷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𝐶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𝑜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𝑣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/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</m:oMath>
              </m:oMathPara>
            </a14:m>
          </a:p>
          <a:p>
            <a:pPr marL="514350" indent="-514350">
              <a:buFontTx/>
              <a:buAutoNum type="arabicPeriod" startAt="1"/>
            </a:pP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𝐷</m:t>
                </m:r>
                <m:d>
                  <m:d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𝐷</m:t>
                </m:r>
                <m:d>
                  <m:d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e>
                </m:d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𝐷</m:t>
                </m:r>
                <m:d>
                  <m:d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当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𝑋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和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𝑌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相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互</m:t>
                </m:r>
              </m:oMath>
            </a14:m>
            <a:r>
              <a:t>独立时</a:t>
            </a:r>
          </a:p>
          <a:p>
            <a:pPr marL="0" indent="0">
              <a:buSzTx/>
              <a:buNone/>
            </a:pP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𝐶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𝑜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𝑣</m:t>
                </m:r>
                <m:d>
                  <m:d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{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𝑋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𝑋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𝑌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𝑌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t> </a:t>
            </a:r>
            <a:r>
              <a:t>:</a:t>
            </a:r>
            <a:r>
              <a:t> 协方差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82" name="文本占位符 2"/>
          <p:cNvSpPr txBox="1"/>
          <p:nvPr>
            <p:ph type="body" idx="1"/>
          </p:nvPr>
        </p:nvSpPr>
        <p:spPr>
          <a:xfrm>
            <a:off x="838200" y="1825623"/>
            <a:ext cx="10515600" cy="48860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协方差：</a:t>
            </a:r>
          </a:p>
          <a:p>
            <a:pPr lvl="1"/>
            <a:r>
              <a:t>用于衡量两个变量的总体误差</a:t>
            </a:r>
          </a:p>
          <a:p>
            <a:pPr lvl="1"/>
            <a:r>
              <a:t>协方差为正：两个变量的变化趋势相同，当一个大于其期望值时，另一个也大于，小于的情况亦然</a:t>
            </a:r>
          </a:p>
          <a:p>
            <a:pPr lvl="1"/>
            <a:r>
              <a:t>协方差为负：两个变量的变化趋势相反，当一个大于其期望值时，另一个就小于，反之亦然</a:t>
            </a:r>
          </a:p>
          <a:p>
            <a:pPr lvl="1"/>
            <a:r>
              <a:t>协方差为</a:t>
            </a:r>
            <a:r>
              <a:t>0</a:t>
            </a:r>
            <a:r>
              <a:t>：两个变量无线性相关性</a:t>
            </a:r>
          </a:p>
          <a:p>
            <a:pPr lvl="1"/>
            <a:r>
              <a:t>两个变量独立，则协方差一定为</a:t>
            </a:r>
            <a:r>
              <a:t>0</a:t>
            </a:r>
            <a:r>
              <a:t>，但反之并不一定成立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85" name="文本占位符 2"/>
          <p:cNvSpPr txBox="1"/>
          <p:nvPr>
            <p:ph type="body" idx="1"/>
          </p:nvPr>
        </p:nvSpPr>
        <p:spPr>
          <a:xfrm>
            <a:off x="838200" y="1825624"/>
            <a:ext cx="10515600" cy="5032376"/>
          </a:xfrm>
          <a:prstGeom prst="rect">
            <a:avLst/>
          </a:prstGeom>
        </p:spPr>
        <p:txBody>
          <a:bodyPr/>
          <a:lstStyle/>
          <a:p>
            <a:pPr lvl="1" marL="0" indent="434340" defTabSz="868680">
              <a:spcBef>
                <a:spcPts val="900"/>
              </a:spcBef>
              <a:buSzTx/>
              <a:buNone/>
              <a:defRPr sz="266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>
                <a:latin typeface="+mn-lt"/>
                <a:ea typeface="+mn-ea"/>
                <a:cs typeface="+mn-cs"/>
                <a:sym typeface="Calibri"/>
              </a:rPr>
              <a:t>公式：</a:t>
            </a:r>
          </a:p>
          <a:p>
            <a:pPr lvl="1" marL="0" indent="434340" defTabSz="868680">
              <a:spcBef>
                <a:spcPts val="900"/>
              </a:spcBef>
              <a:buSzTx/>
              <a:buNone/>
              <a:defRPr sz="2660"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 lvl="1" marL="0" indent="434340" defTabSz="868680">
              <a:spcBef>
                <a:spcPts val="900"/>
              </a:spcBef>
              <a:buSzTx/>
              <a:buNone/>
              <a:defRPr sz="266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 </a:t>
            </a:r>
            <a14:m>
              <m:oMath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𝐶</m:t>
                </m:r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𝑜</m:t>
                </m:r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𝑣</m:t>
                </m:r>
                <m:d>
                  <m:dPr>
                    <m:ctrl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{</m:t>
                </m:r>
                <m:d>
                  <m:dPr>
                    <m:ctrl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e>
                </m:d>
                <m:d>
                  <m:dPr>
                    <m:ctrl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}"/>
                  </m:dPr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e>
                </m:d>
              </m:oMath>
            </a14:m>
          </a:p>
          <a:p>
            <a:pPr lvl="1" marL="0" indent="434340" defTabSz="868680">
              <a:spcBef>
                <a:spcPts val="900"/>
              </a:spcBef>
              <a:buSzTx/>
              <a:buNone/>
              <a:defRPr sz="2660"/>
            </a:pPr>
            <a:r>
              <a:t> </a:t>
            </a:r>
            <a14:m>
              <m:oMath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e>
                </m:d>
              </m:oMath>
            </a14:m>
          </a:p>
          <a:p>
            <a:pPr lvl="1" marL="0" indent="434340" defTabSz="868680">
              <a:spcBef>
                <a:spcPts val="900"/>
              </a:spcBef>
              <a:buSzTx/>
              <a:buNone/>
              <a:defRPr sz="2660"/>
            </a:pPr>
            <a:r>
              <a:t> </a:t>
            </a:r>
            <a14:m>
              <m:oMath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</m:oMath>
            </a14:m>
            <a:endParaRPr>
              <a:latin typeface="Cambria Math"/>
              <a:ea typeface="Cambria Math"/>
              <a:cs typeface="Cambria Math"/>
              <a:sym typeface="Cambria Math"/>
            </a:endParaRPr>
          </a:p>
          <a:p>
            <a:pPr lvl="1" marL="0" indent="434340" defTabSz="868680">
              <a:spcBef>
                <a:spcPts val="900"/>
              </a:spcBef>
              <a:buSzTx/>
              <a:buNone/>
              <a:defRPr sz="2660"/>
            </a:pPr>
            <a:r>
              <a:t> </a:t>
            </a:r>
            <a14:m>
              <m:oMath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e>
                </m:d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𝑌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0" indent="434340" defTabSz="868680">
              <a:spcBef>
                <a:spcPts val="900"/>
              </a:spcBef>
              <a:buSzTx/>
              <a:buNone/>
              <a:defRPr sz="2660"/>
            </a:pPr>
            <a:r>
              <a:t>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e>
                </m:d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𝑌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0" indent="434340" defTabSz="868680">
              <a:spcBef>
                <a:spcPts val="900"/>
              </a:spcBef>
              <a:buSzTx/>
              <a:buNone/>
              <a:defRPr sz="2660"/>
            </a:pPr>
          </a:p>
          <a:p>
            <a:pPr lvl="1" marL="0" indent="434340" defTabSz="868680">
              <a:spcBef>
                <a:spcPts val="900"/>
              </a:spcBef>
              <a:buSzTx/>
              <a:buNone/>
              <a:defRPr sz="2660"/>
            </a:pPr>
            <a:r>
              <a:t>当</a:t>
            </a:r>
            <a:r>
              <a:t>X</a:t>
            </a:r>
            <a:r>
              <a:t>，</a:t>
            </a:r>
            <a:r>
              <a:t>Y</a:t>
            </a:r>
            <a:r>
              <a:t>独立时，</a:t>
            </a:r>
            <a14:m>
              <m:oMath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e>
                </m:d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𝐶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𝑜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𝑣</m:t>
                </m:r>
                <m:d>
                  <m:d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endParaRPr sz="2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人类如何表示数字</a:t>
            </a:r>
          </a:p>
        </p:txBody>
      </p:sp>
      <p:sp>
        <p:nvSpPr>
          <p:cNvPr id="149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古玛雅文明（零和进位的提出）</a:t>
            </a:r>
          </a:p>
        </p:txBody>
      </p:sp>
      <p:pic>
        <p:nvPicPr>
          <p:cNvPr id="15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rcRect l="0" t="7526" r="0" b="35492"/>
          <a:stretch>
            <a:fillRect/>
          </a:stretch>
        </p:blipFill>
        <p:spPr>
          <a:xfrm>
            <a:off x="672204" y="2267712"/>
            <a:ext cx="10741165" cy="4590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88" name="文本占位符 2"/>
          <p:cNvSpPr txBox="1"/>
          <p:nvPr>
            <p:ph type="body" idx="1"/>
          </p:nvPr>
        </p:nvSpPr>
        <p:spPr>
          <a:xfrm>
            <a:off x="838200" y="1825624"/>
            <a:ext cx="10515600" cy="5032376"/>
          </a:xfrm>
          <a:prstGeom prst="rect">
            <a:avLst/>
          </a:prstGeom>
        </p:spPr>
        <p:txBody>
          <a:bodyPr/>
          <a:lstStyle/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例：下表给出一位同学的历次数学和物理考试的成绩，试利用协方差判断他的两个科目成绩之间有怎样的关系。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:r>
              <a:t>解：</a:t>
            </a: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数</m:t>
                      </m:r>
                    </m:e>
                  </m:d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92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97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98</m:t>
                      </m:r>
                    </m:num>
                    <m:den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93</m:t>
                  </m:r>
                </m:oMath>
              </m:oMathPara>
            </a14:m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</a:p>
          <a:p>
            <a:pPr marL="0" indent="0" defTabSz="813816">
              <a:spcBef>
                <a:spcPts val="800"/>
              </a:spcBef>
              <a:buSzTx/>
              <a:buNone/>
              <a:defRPr sz="249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物</m:t>
                      </m:r>
                    </m:e>
                  </m:d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num>
                    <m:den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9</m:t>
                  </m:r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2800"/>
          </a:p>
        </p:txBody>
      </p:sp>
      <p:graphicFrame>
        <p:nvGraphicFramePr>
          <p:cNvPr id="489" name="表格 3"/>
          <p:cNvGraphicFramePr/>
          <p:nvPr/>
        </p:nvGraphicFramePr>
        <p:xfrm>
          <a:off x="2031999" y="3259613"/>
          <a:ext cx="8128001" cy="7416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数学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90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85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97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96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98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物理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85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95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88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95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90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8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概率</a:t>
            </a:r>
            <a:r>
              <a:t>&amp;</a:t>
            </a:r>
            <a:r>
              <a:t>统计</a:t>
            </a:r>
          </a:p>
        </p:txBody>
      </p:sp>
      <p:sp>
        <p:nvSpPr>
          <p:cNvPr id="492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数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物</m:t>
                      </m:r>
                    </m:e>
                  </m:d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92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88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97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93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98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num>
                    <m:den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8472.17</m:t>
                  </m:r>
                </m:oMath>
              </m:oMathPara>
            </a14:m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两个变量的协方差：</a:t>
            </a:r>
          </a:p>
          <a:p>
            <a:pPr marL="0" indent="0">
              <a:buSzTx/>
              <a:buNone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𝐶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𝑜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𝑣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数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物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数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物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数</m:t>
                      </m:r>
                    </m:e>
                  </m:d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物</m:t>
                      </m:r>
                    </m:e>
                  </m:d>
                </m:oMath>
              </m:oMathPara>
            </a14:m>
          </a:p>
          <a:p>
            <a:pPr marL="0" indent="0">
              <a:buSzTx/>
              <a:buNone/>
            </a:pPr>
            <a:r>
              <a:t> </a:t>
            </a:r>
            <a:r>
              <a:t>				</a:t>
            </a:r>
            <a14:m>
              <m:oMath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8472.17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93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91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9.17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图论</a:t>
            </a:r>
          </a:p>
        </p:txBody>
      </p:sp>
      <p:sp>
        <p:nvSpPr>
          <p:cNvPr id="495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什么是图？</a:t>
            </a:r>
          </a:p>
          <a:p>
            <a:pPr lvl="1"/>
            <a:r>
              <a:t>图片？</a:t>
            </a:r>
          </a:p>
          <a:p>
            <a:pPr lvl="1"/>
            <a:r>
              <a:t>地图？</a:t>
            </a:r>
          </a:p>
          <a:p>
            <a:pPr lvl="1"/>
            <a:r>
              <a:t>相片？</a:t>
            </a:r>
          </a:p>
          <a:p>
            <a:pPr lvl="1"/>
            <a:r>
              <a:t>……</a:t>
            </a:r>
          </a:p>
        </p:txBody>
      </p:sp>
      <p:pic>
        <p:nvPicPr>
          <p:cNvPr id="496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0284" y="259461"/>
            <a:ext cx="5277293" cy="31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7860" y="3584447"/>
            <a:ext cx="4751569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图论</a:t>
            </a:r>
          </a:p>
        </p:txBody>
      </p:sp>
      <p:sp>
        <p:nvSpPr>
          <p:cNvPr id="500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什么是图？</a:t>
            </a:r>
          </a:p>
          <a:p>
            <a:pPr marL="0" indent="0">
              <a:buSzTx/>
              <a:buNone/>
              <a:defRPr>
                <a:solidFill>
                  <a:srgbClr val="FF0000"/>
                </a:solidFill>
              </a:defRPr>
            </a:pPr>
            <a:r>
              <a:t>由顶点和边构成的网络结构</a:t>
            </a:r>
          </a:p>
        </p:txBody>
      </p:sp>
      <p:pic>
        <p:nvPicPr>
          <p:cNvPr id="501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179" y="3128946"/>
            <a:ext cx="5645405" cy="3729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rcRect l="0" t="0" r="1648" b="0"/>
          <a:stretch>
            <a:fillRect/>
          </a:stretch>
        </p:blipFill>
        <p:spPr>
          <a:xfrm>
            <a:off x="6095999" y="233363"/>
            <a:ext cx="5608322" cy="594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图论</a:t>
            </a:r>
          </a:p>
        </p:txBody>
      </p:sp>
      <p:sp>
        <p:nvSpPr>
          <p:cNvPr id="505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为什么会有图论？</a:t>
            </a:r>
          </a:p>
          <a:p>
            <a:pPr marL="0" indent="0">
              <a:buSzTx/>
              <a:buNone/>
            </a:pPr>
            <a:r>
              <a:t>Key:</a:t>
            </a:r>
            <a:r>
              <a:t> 哥尼斯堡七桥问题</a:t>
            </a:r>
          </a:p>
        </p:txBody>
      </p:sp>
      <p:pic>
        <p:nvPicPr>
          <p:cNvPr id="506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149718"/>
            <a:ext cx="5825031" cy="466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399" y="2834798"/>
            <a:ext cx="4937362" cy="394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图论</a:t>
            </a:r>
          </a:p>
        </p:txBody>
      </p:sp>
      <p:sp>
        <p:nvSpPr>
          <p:cNvPr id="512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图的构成：顶点，边</a:t>
            </a:r>
          </a:p>
          <a:p>
            <a:pPr/>
            <a:r>
              <a:t>有向图与无向图</a:t>
            </a:r>
          </a:p>
          <a:p>
            <a:pPr/>
            <a:r>
              <a:t>图的同构</a:t>
            </a:r>
          </a:p>
          <a:p>
            <a:pPr/>
            <a:r>
              <a:t>边的权重</a:t>
            </a:r>
          </a:p>
          <a:p>
            <a:pPr/>
            <a:r>
              <a:t>环</a:t>
            </a:r>
          </a:p>
        </p:txBody>
      </p:sp>
      <p:pic>
        <p:nvPicPr>
          <p:cNvPr id="51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0" t="0" r="1648" b="0"/>
          <a:stretch>
            <a:fillRect/>
          </a:stretch>
        </p:blipFill>
        <p:spPr>
          <a:xfrm>
            <a:off x="6095999" y="233363"/>
            <a:ext cx="5608322" cy="594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图论</a:t>
            </a:r>
          </a:p>
        </p:txBody>
      </p:sp>
      <p:sp>
        <p:nvSpPr>
          <p:cNvPr id="516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与</a:t>
            </a:r>
            <a:r>
              <a:t>AI</a:t>
            </a:r>
            <a:r>
              <a:t>有什么关系？</a:t>
            </a:r>
          </a:p>
          <a:p>
            <a:pPr marL="0" indent="0">
              <a:buSzTx/>
              <a:buNone/>
            </a:pPr>
          </a:p>
          <a:p>
            <a:pPr/>
            <a:r>
              <a:t>最短路径搜索</a:t>
            </a:r>
          </a:p>
          <a:p>
            <a:pPr/>
            <a:r>
              <a:t>推荐系统</a:t>
            </a:r>
          </a:p>
          <a:p>
            <a:pPr/>
            <a:r>
              <a:t>社交网络分析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总结</a:t>
            </a:r>
          </a:p>
        </p:txBody>
      </p:sp>
      <p:sp>
        <p:nvSpPr>
          <p:cNvPr id="519" name="文本占位符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数学如何运用于</a:t>
            </a:r>
            <a:r>
              <a:t>AI</a:t>
            </a:r>
            <a:r>
              <a:t>？</a:t>
            </a:r>
          </a:p>
          <a:p>
            <a:pPr marL="0" indent="0">
              <a:buSzTx/>
              <a:buNone/>
            </a:pPr>
          </a:p>
          <a:p>
            <a:pPr/>
            <a:r>
              <a:t>导数</a:t>
            </a:r>
            <a:r>
              <a:t>——</a:t>
            </a:r>
            <a:r>
              <a:t>反向传播</a:t>
            </a:r>
            <a:r>
              <a:t>,</a:t>
            </a:r>
            <a:r>
              <a:t> </a:t>
            </a:r>
            <a:r>
              <a:t>…</a:t>
            </a:r>
          </a:p>
          <a:p>
            <a:pPr/>
            <a:r>
              <a:t>矩阵</a:t>
            </a:r>
            <a:r>
              <a:t>——AI</a:t>
            </a:r>
            <a:r>
              <a:t>模型的基本数据及参数结构</a:t>
            </a:r>
            <a:r>
              <a:t>,</a:t>
            </a:r>
            <a:r>
              <a:t> </a:t>
            </a:r>
            <a:r>
              <a:t>…</a:t>
            </a:r>
          </a:p>
          <a:p>
            <a:pPr/>
            <a:r>
              <a:t>概率</a:t>
            </a:r>
            <a:r>
              <a:t>&amp;</a:t>
            </a:r>
            <a:r>
              <a:t>统计</a:t>
            </a:r>
            <a:r>
              <a:t>——</a:t>
            </a:r>
            <a:r>
              <a:t>贝叶斯分类，最大似然估计</a:t>
            </a:r>
            <a:r>
              <a:t>,</a:t>
            </a:r>
            <a:r>
              <a:t> </a:t>
            </a:r>
            <a:r>
              <a:t>…</a:t>
            </a:r>
          </a:p>
          <a:p>
            <a:pPr/>
            <a:r>
              <a:t>图论</a:t>
            </a:r>
            <a:r>
              <a:t>——</a:t>
            </a:r>
            <a:r>
              <a:t>概率图模型（贝叶斯网络，马尔科夫网络</a:t>
            </a:r>
            <a:r>
              <a:t>,</a:t>
            </a:r>
            <a:r>
              <a:t> </a:t>
            </a:r>
            <a:r>
              <a:t>…</a:t>
            </a:r>
            <a:r>
              <a:t>）</a:t>
            </a:r>
          </a:p>
          <a:p>
            <a:pPr/>
            <a:r>
              <a:t>更多</a:t>
            </a:r>
            <a:r>
              <a:t>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计算机可以做什么？</a:t>
            </a:r>
          </a:p>
        </p:txBody>
      </p:sp>
      <p:pic>
        <p:nvPicPr>
          <p:cNvPr id="15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171152">
            <a:off x="6209991" y="4737811"/>
            <a:ext cx="3286387" cy="2037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片 10" descr="图片 10"/>
          <p:cNvPicPr>
            <a:picLocks noChangeAspect="1"/>
          </p:cNvPicPr>
          <p:nvPr/>
        </p:nvPicPr>
        <p:blipFill>
          <a:blip r:embed="rId3">
            <a:extLst/>
          </a:blip>
          <a:srcRect l="18658" t="0" r="16900" b="0"/>
          <a:stretch>
            <a:fillRect/>
          </a:stretch>
        </p:blipFill>
        <p:spPr>
          <a:xfrm>
            <a:off x="4491630" y="2849166"/>
            <a:ext cx="2058395" cy="1788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99270">
            <a:off x="7688419" y="2752325"/>
            <a:ext cx="2832069" cy="1982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rcRect l="13353" t="0" r="12870" b="0"/>
          <a:stretch>
            <a:fillRect/>
          </a:stretch>
        </p:blipFill>
        <p:spPr>
          <a:xfrm rot="377322">
            <a:off x="255269" y="1418189"/>
            <a:ext cx="3186512" cy="2429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图片 7" descr="图片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1231733">
            <a:off x="7028430" y="304134"/>
            <a:ext cx="3118149" cy="204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图片 5" descr="图片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341221">
            <a:off x="636606" y="4517466"/>
            <a:ext cx="3326516" cy="247825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直线箭头连接符 12"/>
          <p:cNvSpPr/>
          <p:nvPr/>
        </p:nvSpPr>
        <p:spPr>
          <a:xfrm flipH="1" flipV="1">
            <a:off x="3554729" y="2948940"/>
            <a:ext cx="879932" cy="650063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直线箭头连接符 18"/>
          <p:cNvSpPr/>
          <p:nvPr/>
        </p:nvSpPr>
        <p:spPr>
          <a:xfrm>
            <a:off x="5563199" y="4698443"/>
            <a:ext cx="543072" cy="1199438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1" name="直线箭头连接符 19"/>
          <p:cNvSpPr/>
          <p:nvPr/>
        </p:nvSpPr>
        <p:spPr>
          <a:xfrm flipV="1">
            <a:off x="6606995" y="3446374"/>
            <a:ext cx="1000607" cy="15263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2" name="直线箭头连接符 20"/>
          <p:cNvSpPr/>
          <p:nvPr/>
        </p:nvSpPr>
        <p:spPr>
          <a:xfrm flipV="1">
            <a:off x="5726429" y="1600052"/>
            <a:ext cx="1255714" cy="1188604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3" name="直线箭头连接符 21"/>
          <p:cNvSpPr/>
          <p:nvPr/>
        </p:nvSpPr>
        <p:spPr>
          <a:xfrm flipH="1">
            <a:off x="3989513" y="4698443"/>
            <a:ext cx="1059181" cy="84963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标题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计算机怎样做到的？</a:t>
            </a:r>
          </a:p>
        </p:txBody>
      </p:sp>
      <p:pic>
        <p:nvPicPr>
          <p:cNvPr id="16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171152">
            <a:off x="6209991" y="4737811"/>
            <a:ext cx="3286387" cy="2037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片 10" descr="图片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630" y="2880211"/>
            <a:ext cx="2058395" cy="1725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99270">
            <a:off x="7688419" y="2752325"/>
            <a:ext cx="2832069" cy="1982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rcRect l="13353" t="0" r="12870" b="0"/>
          <a:stretch>
            <a:fillRect/>
          </a:stretch>
        </p:blipFill>
        <p:spPr>
          <a:xfrm rot="377322">
            <a:off x="255269" y="1418189"/>
            <a:ext cx="3186512" cy="2429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图片 7" descr="图片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1231733">
            <a:off x="7028430" y="304134"/>
            <a:ext cx="3118149" cy="204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图片 5" descr="图片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341221">
            <a:off x="636606" y="4517466"/>
            <a:ext cx="3326516" cy="247825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直线箭头连接符 12"/>
          <p:cNvSpPr/>
          <p:nvPr/>
        </p:nvSpPr>
        <p:spPr>
          <a:xfrm flipH="1" flipV="1">
            <a:off x="3554729" y="2948940"/>
            <a:ext cx="879932" cy="650063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" name="直线箭头连接符 18"/>
          <p:cNvSpPr/>
          <p:nvPr/>
        </p:nvSpPr>
        <p:spPr>
          <a:xfrm>
            <a:off x="5563199" y="4698443"/>
            <a:ext cx="543072" cy="1199438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4" name="直线箭头连接符 19"/>
          <p:cNvSpPr/>
          <p:nvPr/>
        </p:nvSpPr>
        <p:spPr>
          <a:xfrm flipV="1">
            <a:off x="6606995" y="3446374"/>
            <a:ext cx="1000607" cy="15263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5" name="直线箭头连接符 20"/>
          <p:cNvSpPr/>
          <p:nvPr/>
        </p:nvSpPr>
        <p:spPr>
          <a:xfrm flipV="1">
            <a:off x="5726429" y="1600052"/>
            <a:ext cx="1255714" cy="1188604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6" name="直线箭头连接符 21"/>
          <p:cNvSpPr/>
          <p:nvPr/>
        </p:nvSpPr>
        <p:spPr>
          <a:xfrm flipH="1">
            <a:off x="3989513" y="4698443"/>
            <a:ext cx="1059181" cy="84963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